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bin" ContentType="audio/unknown"/>
  <Override PartName="/ppt/notesSlides/notesSlide5.xml" ContentType="application/vnd.openxmlformats-officedocument.presentationml.notesSlide+xml"/>
  <Override PartName="/ppt/media/audio2.bin" ContentType="audio/unknown"/>
  <Override PartName="/ppt/media/audio3.bin" ContentType="audio/unknown"/>
  <Override PartName="/ppt/media/audio4.bin" ContentType="audio/unknown"/>
  <Override PartName="/ppt/embeddings/oleObject1.bin" ContentType="application/vnd.openxmlformats-officedocument.oleObject"/>
  <Override PartName="/ppt/media/audio5.bin" ContentType="audio/unknown"/>
  <Override PartName="/ppt/embeddings/oleObject2.bin" ContentType="application/vnd.openxmlformats-officedocument.oleObject"/>
  <Override PartName="/ppt/media/audio6.bin" ContentType="audio/unknown"/>
  <Override PartName="/ppt/media/audio7.bin" ContentType="audio/unknown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9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0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1.xml" ContentType="application/vnd.openxmlformats-officedocument.presentationml.notesSlide+xml"/>
  <Override PartName="/ppt/media/audio8.bin" ContentType="audio/unknown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258" r:id="rId2"/>
    <p:sldId id="317" r:id="rId3"/>
    <p:sldId id="259" r:id="rId4"/>
    <p:sldId id="260" r:id="rId5"/>
    <p:sldId id="286" r:id="rId6"/>
    <p:sldId id="287" r:id="rId7"/>
    <p:sldId id="295" r:id="rId8"/>
    <p:sldId id="302" r:id="rId9"/>
    <p:sldId id="303" r:id="rId10"/>
    <p:sldId id="320" r:id="rId11"/>
    <p:sldId id="288" r:id="rId12"/>
    <p:sldId id="289" r:id="rId13"/>
    <p:sldId id="318" r:id="rId14"/>
    <p:sldId id="281" r:id="rId15"/>
    <p:sldId id="290" r:id="rId16"/>
    <p:sldId id="319" r:id="rId17"/>
    <p:sldId id="282" r:id="rId18"/>
    <p:sldId id="291" r:id="rId19"/>
    <p:sldId id="301" r:id="rId20"/>
    <p:sldId id="283" r:id="rId21"/>
    <p:sldId id="292" r:id="rId22"/>
    <p:sldId id="299" r:id="rId23"/>
    <p:sldId id="312" r:id="rId24"/>
    <p:sldId id="273" r:id="rId25"/>
    <p:sldId id="275" r:id="rId26"/>
    <p:sldId id="300" r:id="rId27"/>
    <p:sldId id="31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5" r:id="rId37"/>
    <p:sldId id="316" r:id="rId38"/>
    <p:sldId id="314" r:id="rId39"/>
    <p:sldId id="274" r:id="rId40"/>
    <p:sldId id="284" r:id="rId41"/>
    <p:sldId id="28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82107-5FDE-1143-AF99-BD0023A4ACEA}" type="doc">
      <dgm:prSet loTypeId="urn:microsoft.com/office/officeart/2005/8/layout/pyramid4" loCatId="relationship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121FDF9-9054-A543-BFE4-5330D16B71F9}">
      <dgm:prSet phldrT="[Text]"/>
      <dgm:spPr/>
      <dgm:t>
        <a:bodyPr/>
        <a:lstStyle/>
        <a:p>
          <a:r>
            <a:rPr lang="en-US" dirty="0" smtClean="0"/>
            <a:t>War</a:t>
          </a:r>
          <a:endParaRPr lang="en-US" dirty="0"/>
        </a:p>
      </dgm:t>
    </dgm:pt>
    <dgm:pt modelId="{7925B1D9-24E3-3445-BE88-A2E585B9DE0F}" type="parTrans" cxnId="{D7494B6B-9C19-4C4A-848C-6072335B3881}">
      <dgm:prSet/>
      <dgm:spPr/>
      <dgm:t>
        <a:bodyPr/>
        <a:lstStyle/>
        <a:p>
          <a:endParaRPr lang="en-US"/>
        </a:p>
      </dgm:t>
    </dgm:pt>
    <dgm:pt modelId="{7951B8B8-3201-2E47-8800-B51619E5F4BB}" type="sibTrans" cxnId="{D7494B6B-9C19-4C4A-848C-6072335B3881}">
      <dgm:prSet/>
      <dgm:spPr/>
      <dgm:t>
        <a:bodyPr/>
        <a:lstStyle/>
        <a:p>
          <a:endParaRPr lang="en-US"/>
        </a:p>
      </dgm:t>
    </dgm:pt>
    <dgm:pt modelId="{0248B509-3A75-6445-9AFE-D48A5DB9B922}">
      <dgm:prSet phldrT="[Text]"/>
      <dgm:spPr/>
      <dgm:t>
        <a:bodyPr/>
        <a:lstStyle/>
        <a:p>
          <a:r>
            <a:rPr lang="en-US" dirty="0" smtClean="0"/>
            <a:t>Famine</a:t>
          </a:r>
          <a:endParaRPr lang="en-US" dirty="0"/>
        </a:p>
      </dgm:t>
    </dgm:pt>
    <dgm:pt modelId="{B3384A38-BE38-6D4A-9B64-0327A9458D77}" type="parTrans" cxnId="{3CC53C79-FE5F-D941-B16F-2243578505FA}">
      <dgm:prSet/>
      <dgm:spPr/>
      <dgm:t>
        <a:bodyPr/>
        <a:lstStyle/>
        <a:p>
          <a:endParaRPr lang="en-US"/>
        </a:p>
      </dgm:t>
    </dgm:pt>
    <dgm:pt modelId="{2B258CE2-81F1-5B40-B9F5-9929BC0BC999}" type="sibTrans" cxnId="{3CC53C79-FE5F-D941-B16F-2243578505FA}">
      <dgm:prSet/>
      <dgm:spPr/>
      <dgm:t>
        <a:bodyPr/>
        <a:lstStyle/>
        <a:p>
          <a:endParaRPr lang="en-US"/>
        </a:p>
      </dgm:t>
    </dgm:pt>
    <dgm:pt modelId="{3AA18795-7BC9-DF42-A0F0-F7C41DF1B8F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Triple threat</a:t>
          </a:r>
          <a:endParaRPr lang="en-US" b="1" dirty="0">
            <a:solidFill>
              <a:schemeClr val="tx1"/>
            </a:solidFill>
          </a:endParaRPr>
        </a:p>
      </dgm:t>
    </dgm:pt>
    <dgm:pt modelId="{83C67BF6-CA8C-B34A-BD58-96FA430917B6}" type="parTrans" cxnId="{8BAE425F-1999-FD46-A479-B2D021D2A5A3}">
      <dgm:prSet/>
      <dgm:spPr/>
      <dgm:t>
        <a:bodyPr/>
        <a:lstStyle/>
        <a:p>
          <a:endParaRPr lang="en-US"/>
        </a:p>
      </dgm:t>
    </dgm:pt>
    <dgm:pt modelId="{53555B9E-EF22-2C49-A301-A54773676FF6}" type="sibTrans" cxnId="{8BAE425F-1999-FD46-A479-B2D021D2A5A3}">
      <dgm:prSet/>
      <dgm:spPr/>
      <dgm:t>
        <a:bodyPr/>
        <a:lstStyle/>
        <a:p>
          <a:endParaRPr lang="en-US"/>
        </a:p>
      </dgm:t>
    </dgm:pt>
    <dgm:pt modelId="{49F9B1E8-8EC1-A546-A2B9-6717863760C9}">
      <dgm:prSet phldrT="[Text]"/>
      <dgm:spPr/>
      <dgm:t>
        <a:bodyPr/>
        <a:lstStyle/>
        <a:p>
          <a:r>
            <a:rPr lang="en-US" dirty="0" smtClean="0"/>
            <a:t>Cholera</a:t>
          </a:r>
        </a:p>
      </dgm:t>
    </dgm:pt>
    <dgm:pt modelId="{0F69A88D-BAD8-D048-947E-5152F1BA1240}" type="parTrans" cxnId="{8C283952-B97B-0945-AB56-7C39F142194D}">
      <dgm:prSet/>
      <dgm:spPr/>
      <dgm:t>
        <a:bodyPr/>
        <a:lstStyle/>
        <a:p>
          <a:endParaRPr lang="en-US"/>
        </a:p>
      </dgm:t>
    </dgm:pt>
    <dgm:pt modelId="{8672E145-153E-9547-A0D8-159F6E1A8981}" type="sibTrans" cxnId="{8C283952-B97B-0945-AB56-7C39F142194D}">
      <dgm:prSet/>
      <dgm:spPr/>
      <dgm:t>
        <a:bodyPr/>
        <a:lstStyle/>
        <a:p>
          <a:endParaRPr lang="en-US"/>
        </a:p>
      </dgm:t>
    </dgm:pt>
    <dgm:pt modelId="{AEF1C547-D795-2B48-A033-9BF136E4D4D6}" type="pres">
      <dgm:prSet presAssocID="{0F382107-5FDE-1143-AF99-BD0023A4ACE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9E14C6-9B37-C844-B7E1-1B60A70E7D5F}" type="pres">
      <dgm:prSet presAssocID="{0F382107-5FDE-1143-AF99-BD0023A4ACEA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D8ADC-6AB6-F24D-B884-B9EF8B80D204}" type="pres">
      <dgm:prSet presAssocID="{0F382107-5FDE-1143-AF99-BD0023A4ACEA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BFC77-68C1-4341-A5D3-9A69EDC911D6}" type="pres">
      <dgm:prSet presAssocID="{0F382107-5FDE-1143-AF99-BD0023A4ACEA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B6B6C-8BE4-0544-9578-C3020D1BFA42}" type="pres">
      <dgm:prSet presAssocID="{0F382107-5FDE-1143-AF99-BD0023A4ACEA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C53C79-FE5F-D941-B16F-2243578505FA}" srcId="{0F382107-5FDE-1143-AF99-BD0023A4ACEA}" destId="{0248B509-3A75-6445-9AFE-D48A5DB9B922}" srcOrd="1" destOrd="0" parTransId="{B3384A38-BE38-6D4A-9B64-0327A9458D77}" sibTransId="{2B258CE2-81F1-5B40-B9F5-9929BC0BC999}"/>
    <dgm:cxn modelId="{8C283952-B97B-0945-AB56-7C39F142194D}" srcId="{0F382107-5FDE-1143-AF99-BD0023A4ACEA}" destId="{49F9B1E8-8EC1-A546-A2B9-6717863760C9}" srcOrd="3" destOrd="0" parTransId="{0F69A88D-BAD8-D048-947E-5152F1BA1240}" sibTransId="{8672E145-153E-9547-A0D8-159F6E1A8981}"/>
    <dgm:cxn modelId="{81D41D87-21A4-5343-B727-6B70692570E9}" type="presOf" srcId="{0248B509-3A75-6445-9AFE-D48A5DB9B922}" destId="{278D8ADC-6AB6-F24D-B884-B9EF8B80D204}" srcOrd="0" destOrd="0" presId="urn:microsoft.com/office/officeart/2005/8/layout/pyramid4"/>
    <dgm:cxn modelId="{4801C36E-3914-AD4F-8C59-F2BD0E2CE186}" type="presOf" srcId="{0F382107-5FDE-1143-AF99-BD0023A4ACEA}" destId="{AEF1C547-D795-2B48-A033-9BF136E4D4D6}" srcOrd="0" destOrd="0" presId="urn:microsoft.com/office/officeart/2005/8/layout/pyramid4"/>
    <dgm:cxn modelId="{D44B51C6-583C-664D-A0FE-059EFA782B37}" type="presOf" srcId="{3AA18795-7BC9-DF42-A0F0-F7C41DF1B8FD}" destId="{715BFC77-68C1-4341-A5D3-9A69EDC911D6}" srcOrd="0" destOrd="0" presId="urn:microsoft.com/office/officeart/2005/8/layout/pyramid4"/>
    <dgm:cxn modelId="{79BCBDA9-FB73-0140-AE6F-0097BCCCCD2E}" type="presOf" srcId="{1121FDF9-9054-A543-BFE4-5330D16B71F9}" destId="{089E14C6-9B37-C844-B7E1-1B60A70E7D5F}" srcOrd="0" destOrd="0" presId="urn:microsoft.com/office/officeart/2005/8/layout/pyramid4"/>
    <dgm:cxn modelId="{8BAE425F-1999-FD46-A479-B2D021D2A5A3}" srcId="{0F382107-5FDE-1143-AF99-BD0023A4ACEA}" destId="{3AA18795-7BC9-DF42-A0F0-F7C41DF1B8FD}" srcOrd="2" destOrd="0" parTransId="{83C67BF6-CA8C-B34A-BD58-96FA430917B6}" sibTransId="{53555B9E-EF22-2C49-A301-A54773676FF6}"/>
    <dgm:cxn modelId="{B0039378-0D58-C844-A3BB-C9B5F1A3F5A8}" type="presOf" srcId="{49F9B1E8-8EC1-A546-A2B9-6717863760C9}" destId="{D1BB6B6C-8BE4-0544-9578-C3020D1BFA42}" srcOrd="0" destOrd="0" presId="urn:microsoft.com/office/officeart/2005/8/layout/pyramid4"/>
    <dgm:cxn modelId="{D7494B6B-9C19-4C4A-848C-6072335B3881}" srcId="{0F382107-5FDE-1143-AF99-BD0023A4ACEA}" destId="{1121FDF9-9054-A543-BFE4-5330D16B71F9}" srcOrd="0" destOrd="0" parTransId="{7925B1D9-24E3-3445-BE88-A2E585B9DE0F}" sibTransId="{7951B8B8-3201-2E47-8800-B51619E5F4BB}"/>
    <dgm:cxn modelId="{49F409E0-7763-7C48-B2EC-6A4768C509F7}" type="presParOf" srcId="{AEF1C547-D795-2B48-A033-9BF136E4D4D6}" destId="{089E14C6-9B37-C844-B7E1-1B60A70E7D5F}" srcOrd="0" destOrd="0" presId="urn:microsoft.com/office/officeart/2005/8/layout/pyramid4"/>
    <dgm:cxn modelId="{186A089B-CDE8-A743-BBC7-FF25CF51F2A6}" type="presParOf" srcId="{AEF1C547-D795-2B48-A033-9BF136E4D4D6}" destId="{278D8ADC-6AB6-F24D-B884-B9EF8B80D204}" srcOrd="1" destOrd="0" presId="urn:microsoft.com/office/officeart/2005/8/layout/pyramid4"/>
    <dgm:cxn modelId="{6D86594B-42A3-3A43-9448-80208FFC0790}" type="presParOf" srcId="{AEF1C547-D795-2B48-A033-9BF136E4D4D6}" destId="{715BFC77-68C1-4341-A5D3-9A69EDC911D6}" srcOrd="2" destOrd="0" presId="urn:microsoft.com/office/officeart/2005/8/layout/pyramid4"/>
    <dgm:cxn modelId="{FB535A80-A77F-0B46-91A2-EA90DDD62A0C}" type="presParOf" srcId="{AEF1C547-D795-2B48-A033-9BF136E4D4D6}" destId="{D1BB6B6C-8BE4-0544-9578-C3020D1BFA4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45452-66AB-4160-AB68-7B5E31AE2BEC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9BFFB78C-C70A-4B11-97AC-D77858FCEF86}">
      <dgm:prSet phldrT="[Text]"/>
      <dgm:spPr/>
      <dgm:t>
        <a:bodyPr/>
        <a:lstStyle/>
        <a:p>
          <a:r>
            <a:rPr lang="en-US" dirty="0" smtClean="0"/>
            <a:t>Better Care</a:t>
          </a:r>
        </a:p>
      </dgm:t>
    </dgm:pt>
    <dgm:pt modelId="{BBAA1406-81D8-4CC4-A1B1-AEF24120E1AD}" type="parTrans" cxnId="{1A08CFFA-4B13-4AE6-A553-EB3EDDCF9F69}">
      <dgm:prSet/>
      <dgm:spPr/>
      <dgm:t>
        <a:bodyPr/>
        <a:lstStyle/>
        <a:p>
          <a:endParaRPr lang="en-US"/>
        </a:p>
      </dgm:t>
    </dgm:pt>
    <dgm:pt modelId="{8D79CA0F-0D4C-4DC9-B5BE-219391C3D3B7}" type="sibTrans" cxnId="{1A08CFFA-4B13-4AE6-A553-EB3EDDCF9F69}">
      <dgm:prSet/>
      <dgm:spPr/>
      <dgm:t>
        <a:bodyPr/>
        <a:lstStyle/>
        <a:p>
          <a:endParaRPr lang="en-US"/>
        </a:p>
      </dgm:t>
    </dgm:pt>
    <dgm:pt modelId="{D0722598-1357-441E-B611-72EDD68D40A9}">
      <dgm:prSet phldrT="[Text]"/>
      <dgm:spPr/>
      <dgm:t>
        <a:bodyPr/>
        <a:lstStyle/>
        <a:p>
          <a:r>
            <a:rPr lang="en-US" dirty="0" smtClean="0"/>
            <a:t>Better Value</a:t>
          </a:r>
          <a:endParaRPr lang="en-US" dirty="0"/>
        </a:p>
      </dgm:t>
    </dgm:pt>
    <dgm:pt modelId="{C8223831-5F84-4F3A-9842-DAFCA49F5404}" type="parTrans" cxnId="{4A723B90-936C-482A-B48B-98416AAC4B22}">
      <dgm:prSet/>
      <dgm:spPr/>
      <dgm:t>
        <a:bodyPr/>
        <a:lstStyle/>
        <a:p>
          <a:endParaRPr lang="en-US"/>
        </a:p>
      </dgm:t>
    </dgm:pt>
    <dgm:pt modelId="{A06A4EE3-2B32-40DA-92E4-E6FA597E9572}" type="sibTrans" cxnId="{4A723B90-936C-482A-B48B-98416AAC4B22}">
      <dgm:prSet/>
      <dgm:spPr/>
      <dgm:t>
        <a:bodyPr/>
        <a:lstStyle/>
        <a:p>
          <a:endParaRPr lang="en-US"/>
        </a:p>
      </dgm:t>
    </dgm:pt>
    <dgm:pt modelId="{8CB92FDE-7171-4741-ADBF-B77F02AA3C43}">
      <dgm:prSet phldrT="[Text]"/>
      <dgm:spPr/>
      <dgm:t>
        <a:bodyPr/>
        <a:lstStyle/>
        <a:p>
          <a:pPr algn="ctr"/>
          <a:r>
            <a:rPr lang="en-US" dirty="0" smtClean="0"/>
            <a:t>Better Health</a:t>
          </a:r>
          <a:endParaRPr lang="en-US" dirty="0"/>
        </a:p>
      </dgm:t>
    </dgm:pt>
    <dgm:pt modelId="{C45E540A-7939-48A2-BB4D-FEE75A433737}" type="parTrans" cxnId="{64D915CA-D580-4364-B91B-905F39D4C9BA}">
      <dgm:prSet/>
      <dgm:spPr/>
      <dgm:t>
        <a:bodyPr/>
        <a:lstStyle/>
        <a:p>
          <a:endParaRPr lang="en-US"/>
        </a:p>
      </dgm:t>
    </dgm:pt>
    <dgm:pt modelId="{7E7A9331-E545-4851-B7D1-CF70CE1E7B44}" type="sibTrans" cxnId="{64D915CA-D580-4364-B91B-905F39D4C9BA}">
      <dgm:prSet/>
      <dgm:spPr/>
      <dgm:t>
        <a:bodyPr/>
        <a:lstStyle/>
        <a:p>
          <a:endParaRPr lang="en-US"/>
        </a:p>
      </dgm:t>
    </dgm:pt>
    <dgm:pt modelId="{94891804-8F43-4DC5-B6AB-D4A4C439F89F}" type="pres">
      <dgm:prSet presAssocID="{44345452-66AB-4160-AB68-7B5E31AE2BEC}" presName="compositeShape" presStyleCnt="0">
        <dgm:presLayoutVars>
          <dgm:chMax val="7"/>
          <dgm:dir/>
          <dgm:resizeHandles val="exact"/>
        </dgm:presLayoutVars>
      </dgm:prSet>
      <dgm:spPr/>
    </dgm:pt>
    <dgm:pt modelId="{5449FCA2-A716-4633-9E27-9464498DE634}" type="pres">
      <dgm:prSet presAssocID="{9BFFB78C-C70A-4B11-97AC-D77858FCEF86}" presName="circ1" presStyleLbl="vennNode1" presStyleIdx="0" presStyleCnt="3"/>
      <dgm:spPr/>
      <dgm:t>
        <a:bodyPr/>
        <a:lstStyle/>
        <a:p>
          <a:endParaRPr lang="en-US"/>
        </a:p>
      </dgm:t>
    </dgm:pt>
    <dgm:pt modelId="{3C1700AF-A4EB-4880-B010-656BDCEBEB70}" type="pres">
      <dgm:prSet presAssocID="{9BFFB78C-C70A-4B11-97AC-D77858FCEF8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8D12A-8582-48E0-B4FF-FA02A3D7327C}" type="pres">
      <dgm:prSet presAssocID="{D0722598-1357-441E-B611-72EDD68D40A9}" presName="circ2" presStyleLbl="vennNode1" presStyleIdx="1" presStyleCnt="3"/>
      <dgm:spPr/>
      <dgm:t>
        <a:bodyPr/>
        <a:lstStyle/>
        <a:p>
          <a:endParaRPr lang="en-US"/>
        </a:p>
      </dgm:t>
    </dgm:pt>
    <dgm:pt modelId="{26B4FF60-F56D-4E7B-900B-D223DA8DF4BF}" type="pres">
      <dgm:prSet presAssocID="{D0722598-1357-441E-B611-72EDD68D40A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25FBB-96D4-4EFC-B5F8-5B7574405D81}" type="pres">
      <dgm:prSet presAssocID="{8CB92FDE-7171-4741-ADBF-B77F02AA3C43}" presName="circ3" presStyleLbl="vennNode1" presStyleIdx="2" presStyleCnt="3"/>
      <dgm:spPr/>
      <dgm:t>
        <a:bodyPr/>
        <a:lstStyle/>
        <a:p>
          <a:endParaRPr lang="en-US"/>
        </a:p>
      </dgm:t>
    </dgm:pt>
    <dgm:pt modelId="{40CF7F03-FC92-44AA-B6F5-DA0497B6EC36}" type="pres">
      <dgm:prSet presAssocID="{8CB92FDE-7171-4741-ADBF-B77F02AA3C4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0DAC64-A7D2-1945-A80D-8671C9205BF2}" type="presOf" srcId="{D0722598-1357-441E-B611-72EDD68D40A9}" destId="{26B4FF60-F56D-4E7B-900B-D223DA8DF4BF}" srcOrd="1" destOrd="0" presId="urn:microsoft.com/office/officeart/2005/8/layout/venn1"/>
    <dgm:cxn modelId="{4A723B90-936C-482A-B48B-98416AAC4B22}" srcId="{44345452-66AB-4160-AB68-7B5E31AE2BEC}" destId="{D0722598-1357-441E-B611-72EDD68D40A9}" srcOrd="1" destOrd="0" parTransId="{C8223831-5F84-4F3A-9842-DAFCA49F5404}" sibTransId="{A06A4EE3-2B32-40DA-92E4-E6FA597E9572}"/>
    <dgm:cxn modelId="{F8DC52A7-2DFB-A44C-B6D8-4BF528E14C7E}" type="presOf" srcId="{8CB92FDE-7171-4741-ADBF-B77F02AA3C43}" destId="{3CA25FBB-96D4-4EFC-B5F8-5B7574405D81}" srcOrd="0" destOrd="0" presId="urn:microsoft.com/office/officeart/2005/8/layout/venn1"/>
    <dgm:cxn modelId="{64D915CA-D580-4364-B91B-905F39D4C9BA}" srcId="{44345452-66AB-4160-AB68-7B5E31AE2BEC}" destId="{8CB92FDE-7171-4741-ADBF-B77F02AA3C43}" srcOrd="2" destOrd="0" parTransId="{C45E540A-7939-48A2-BB4D-FEE75A433737}" sibTransId="{7E7A9331-E545-4851-B7D1-CF70CE1E7B44}"/>
    <dgm:cxn modelId="{8C762979-F240-3B43-9E8D-8F34A0A3CDA1}" type="presOf" srcId="{9BFFB78C-C70A-4B11-97AC-D77858FCEF86}" destId="{5449FCA2-A716-4633-9E27-9464498DE634}" srcOrd="0" destOrd="0" presId="urn:microsoft.com/office/officeart/2005/8/layout/venn1"/>
    <dgm:cxn modelId="{837FC56A-8C26-ED48-AF95-DE50E6675909}" type="presOf" srcId="{44345452-66AB-4160-AB68-7B5E31AE2BEC}" destId="{94891804-8F43-4DC5-B6AB-D4A4C439F89F}" srcOrd="0" destOrd="0" presId="urn:microsoft.com/office/officeart/2005/8/layout/venn1"/>
    <dgm:cxn modelId="{AFCBF53F-0ED8-2D4D-8294-ED19AD239014}" type="presOf" srcId="{9BFFB78C-C70A-4B11-97AC-D77858FCEF86}" destId="{3C1700AF-A4EB-4880-B010-656BDCEBEB70}" srcOrd="1" destOrd="0" presId="urn:microsoft.com/office/officeart/2005/8/layout/venn1"/>
    <dgm:cxn modelId="{F48F9E7F-88D5-754C-9F34-3F303EEABAE0}" type="presOf" srcId="{D0722598-1357-441E-B611-72EDD68D40A9}" destId="{8858D12A-8582-48E0-B4FF-FA02A3D7327C}" srcOrd="0" destOrd="0" presId="urn:microsoft.com/office/officeart/2005/8/layout/venn1"/>
    <dgm:cxn modelId="{1A08CFFA-4B13-4AE6-A553-EB3EDDCF9F69}" srcId="{44345452-66AB-4160-AB68-7B5E31AE2BEC}" destId="{9BFFB78C-C70A-4B11-97AC-D77858FCEF86}" srcOrd="0" destOrd="0" parTransId="{BBAA1406-81D8-4CC4-A1B1-AEF24120E1AD}" sibTransId="{8D79CA0F-0D4C-4DC9-B5BE-219391C3D3B7}"/>
    <dgm:cxn modelId="{1D09FE8C-B856-454F-A5DD-D684C8D05472}" type="presOf" srcId="{8CB92FDE-7171-4741-ADBF-B77F02AA3C43}" destId="{40CF7F03-FC92-44AA-B6F5-DA0497B6EC36}" srcOrd="1" destOrd="0" presId="urn:microsoft.com/office/officeart/2005/8/layout/venn1"/>
    <dgm:cxn modelId="{9E68F062-D393-1845-9BE9-611D9A7BB5DE}" type="presParOf" srcId="{94891804-8F43-4DC5-B6AB-D4A4C439F89F}" destId="{5449FCA2-A716-4633-9E27-9464498DE634}" srcOrd="0" destOrd="0" presId="urn:microsoft.com/office/officeart/2005/8/layout/venn1"/>
    <dgm:cxn modelId="{6E0F1B2C-197B-E640-B523-062368FB8851}" type="presParOf" srcId="{94891804-8F43-4DC5-B6AB-D4A4C439F89F}" destId="{3C1700AF-A4EB-4880-B010-656BDCEBEB70}" srcOrd="1" destOrd="0" presId="urn:microsoft.com/office/officeart/2005/8/layout/venn1"/>
    <dgm:cxn modelId="{48DF9960-3335-6B46-8780-CFD4DCF8F694}" type="presParOf" srcId="{94891804-8F43-4DC5-B6AB-D4A4C439F89F}" destId="{8858D12A-8582-48E0-B4FF-FA02A3D7327C}" srcOrd="2" destOrd="0" presId="urn:microsoft.com/office/officeart/2005/8/layout/venn1"/>
    <dgm:cxn modelId="{9A99E91D-85D5-B742-9786-65C0E4F2F305}" type="presParOf" srcId="{94891804-8F43-4DC5-B6AB-D4A4C439F89F}" destId="{26B4FF60-F56D-4E7B-900B-D223DA8DF4BF}" srcOrd="3" destOrd="0" presId="urn:microsoft.com/office/officeart/2005/8/layout/venn1"/>
    <dgm:cxn modelId="{43E8A849-31F2-C64A-8188-DA4938A4F765}" type="presParOf" srcId="{94891804-8F43-4DC5-B6AB-D4A4C439F89F}" destId="{3CA25FBB-96D4-4EFC-B5F8-5B7574405D81}" srcOrd="4" destOrd="0" presId="urn:microsoft.com/office/officeart/2005/8/layout/venn1"/>
    <dgm:cxn modelId="{48F176D9-811A-0240-8F33-02873E3FA2BD}" type="presParOf" srcId="{94891804-8F43-4DC5-B6AB-D4A4C439F89F}" destId="{40CF7F03-FC92-44AA-B6F5-DA0497B6EC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E14C6-9B37-C844-B7E1-1B60A70E7D5F}">
      <dsp:nvSpPr>
        <dsp:cNvPr id="0" name=""/>
        <dsp:cNvSpPr/>
      </dsp:nvSpPr>
      <dsp:spPr>
        <a:xfrm>
          <a:off x="2628105" y="0"/>
          <a:ext cx="2057400" cy="2057400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War</a:t>
          </a:r>
          <a:endParaRPr lang="en-US" sz="1800" kern="1200" dirty="0"/>
        </a:p>
      </dsp:txBody>
      <dsp:txXfrm>
        <a:off x="3142455" y="1028700"/>
        <a:ext cx="1028700" cy="1028700"/>
      </dsp:txXfrm>
    </dsp:sp>
    <dsp:sp modelId="{278D8ADC-6AB6-F24D-B884-B9EF8B80D204}">
      <dsp:nvSpPr>
        <dsp:cNvPr id="0" name=""/>
        <dsp:cNvSpPr/>
      </dsp:nvSpPr>
      <dsp:spPr>
        <a:xfrm>
          <a:off x="1599406" y="2057400"/>
          <a:ext cx="2057400" cy="2057400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-7567"/>
                <a:lumOff val="2224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-7567"/>
                <a:lumOff val="2224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-7567"/>
                <a:lumOff val="222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Famine</a:t>
          </a:r>
          <a:endParaRPr lang="en-US" sz="1800" kern="1200" dirty="0"/>
        </a:p>
      </dsp:txBody>
      <dsp:txXfrm>
        <a:off x="2113756" y="3086100"/>
        <a:ext cx="1028700" cy="1028700"/>
      </dsp:txXfrm>
    </dsp:sp>
    <dsp:sp modelId="{715BFC77-68C1-4341-A5D3-9A69EDC911D6}">
      <dsp:nvSpPr>
        <dsp:cNvPr id="0" name=""/>
        <dsp:cNvSpPr/>
      </dsp:nvSpPr>
      <dsp:spPr>
        <a:xfrm rot="10800000">
          <a:off x="2628105" y="2057400"/>
          <a:ext cx="2057400" cy="2057400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-15135"/>
                <a:lumOff val="4448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-15135"/>
                <a:lumOff val="4448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-15135"/>
                <a:lumOff val="444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Triple threat</a:t>
          </a:r>
          <a:endParaRPr lang="en-US" sz="1800" b="1" kern="1200" dirty="0">
            <a:solidFill>
              <a:schemeClr val="tx1"/>
            </a:solidFill>
          </a:endParaRPr>
        </a:p>
      </dsp:txBody>
      <dsp:txXfrm rot="10800000">
        <a:off x="3142455" y="2057400"/>
        <a:ext cx="1028700" cy="1028700"/>
      </dsp:txXfrm>
    </dsp:sp>
    <dsp:sp modelId="{D1BB6B6C-8BE4-0544-9578-C3020D1BFA42}">
      <dsp:nvSpPr>
        <dsp:cNvPr id="0" name=""/>
        <dsp:cNvSpPr/>
      </dsp:nvSpPr>
      <dsp:spPr>
        <a:xfrm>
          <a:off x="3656806" y="2057400"/>
          <a:ext cx="2057400" cy="2057400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-7567"/>
                <a:lumOff val="2224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-7567"/>
                <a:lumOff val="2224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-7567"/>
                <a:lumOff val="222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Cholera</a:t>
          </a:r>
        </a:p>
      </dsp:txBody>
      <dsp:txXfrm>
        <a:off x="4171156" y="3086100"/>
        <a:ext cx="1028700" cy="1028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9FCA2-A716-4633-9E27-9464498DE634}">
      <dsp:nvSpPr>
        <dsp:cNvPr id="0" name=""/>
        <dsp:cNvSpPr/>
      </dsp:nvSpPr>
      <dsp:spPr>
        <a:xfrm>
          <a:off x="2659379" y="59054"/>
          <a:ext cx="2834640" cy="28346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Better Care</a:t>
          </a:r>
        </a:p>
      </dsp:txBody>
      <dsp:txXfrm>
        <a:off x="3037332" y="555116"/>
        <a:ext cx="2078736" cy="1275588"/>
      </dsp:txXfrm>
    </dsp:sp>
    <dsp:sp modelId="{8858D12A-8582-48E0-B4FF-FA02A3D7327C}">
      <dsp:nvSpPr>
        <dsp:cNvPr id="0" name=""/>
        <dsp:cNvSpPr/>
      </dsp:nvSpPr>
      <dsp:spPr>
        <a:xfrm>
          <a:off x="3682212" y="1830705"/>
          <a:ext cx="2834640" cy="28346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Better Value</a:t>
          </a:r>
          <a:endParaRPr lang="en-US" sz="4100" kern="1200" dirty="0"/>
        </a:p>
      </dsp:txBody>
      <dsp:txXfrm>
        <a:off x="4549140" y="2562986"/>
        <a:ext cx="1700784" cy="1559052"/>
      </dsp:txXfrm>
    </dsp:sp>
    <dsp:sp modelId="{3CA25FBB-96D4-4EFC-B5F8-5B7574405D81}">
      <dsp:nvSpPr>
        <dsp:cNvPr id="0" name=""/>
        <dsp:cNvSpPr/>
      </dsp:nvSpPr>
      <dsp:spPr>
        <a:xfrm>
          <a:off x="1636547" y="1830705"/>
          <a:ext cx="2834640" cy="28346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Better Health</a:t>
          </a:r>
          <a:endParaRPr lang="en-US" sz="4100" kern="1200" dirty="0"/>
        </a:p>
      </dsp:txBody>
      <dsp:txXfrm>
        <a:off x="1903476" y="2562986"/>
        <a:ext cx="1700784" cy="1559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B35AD-31F2-5544-80FE-20C38F2F5EC6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A45E4-55CB-7643-B1C4-8EBD5800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6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A99-F0E1-4148-9111-E00A727F8E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BBDA384-4C55-AD46-80DB-7FF49E9B2216}" type="slidenum">
              <a:rPr lang="en-US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4D4A10E-73B7-394B-895F-9C81BF148E8A}" type="slidenum">
              <a:rPr lang="en-US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A99-F0E1-4148-9111-E00A727F8EC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A99-F0E1-4148-9111-E00A727F8EC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A99-F0E1-4148-9111-E00A727F8EC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D92292-2B97-3245-9334-0A5D9E2E704E}" type="slidenum">
              <a:rPr lang="en-US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3BC2BAB-7BE5-7342-B5CC-F0133E1E2087}" type="slidenum">
              <a:rPr lang="en-US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DB4AEA5-C237-2C47-983E-3EE4E1A45F20}" type="slidenum">
              <a:rPr lang="en-US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ECC780D-8B02-EE4E-AB55-68A3878D5B3C}" type="slidenum">
              <a:rPr lang="en-US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768AF29-4B7B-EB4C-8535-CEB5A545E08F}" type="slidenum">
              <a:rPr lang="en-US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5D7984D-0FC4-8343-B86D-AC5841D42AFD}" type="slidenum">
              <a:rPr lang="en-US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553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F29274-FB93-7C4B-8967-43FF49E0110F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016C43-7DAC-A549-9669-F957FC6DA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29274-FB93-7C4B-8967-43FF49E0110F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16C43-7DAC-A549-9669-F957FC6DA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29274-FB93-7C4B-8967-43FF49E0110F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16C43-7DAC-A549-9669-F957FC6DA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29274-FB93-7C4B-8967-43FF49E0110F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16C43-7DAC-A549-9669-F957FC6DA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29274-FB93-7C4B-8967-43FF49E0110F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16C43-7DAC-A549-9669-F957FC6DA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29274-FB93-7C4B-8967-43FF49E0110F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16C43-7DAC-A549-9669-F957FC6DA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29274-FB93-7C4B-8967-43FF49E0110F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16C43-7DAC-A549-9669-F957FC6DA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29274-FB93-7C4B-8967-43FF49E0110F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16C43-7DAC-A549-9669-F957FC6DA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29274-FB93-7C4B-8967-43FF49E0110F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16C43-7DAC-A549-9669-F957FC6DA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29274-FB93-7C4B-8967-43FF49E0110F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16C43-7DAC-A549-9669-F957FC6DA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29274-FB93-7C4B-8967-43FF49E0110F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16C43-7DAC-A549-9669-F957FC6DA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5427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427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427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fld id="{1DF29274-FB93-7C4B-8967-43FF49E0110F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n-lt"/>
              </a:defRPr>
            </a:lvl1pPr>
          </a:lstStyle>
          <a:p>
            <a:fld id="{8A016C43-7DAC-A549-9669-F957FC6DAA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.bin"/><Relationship Id="rId12" Type="http://schemas.openxmlformats.org/officeDocument/2006/relationships/image" Target="../media/image9.png"/><Relationship Id="rId13" Type="http://schemas.openxmlformats.org/officeDocument/2006/relationships/audio" Target="../media/audio6.bin"/><Relationship Id="rId14" Type="http://schemas.openxmlformats.org/officeDocument/2006/relationships/image" Target="../media/image11.png"/><Relationship Id="rId15" Type="http://schemas.openxmlformats.org/officeDocument/2006/relationships/audio" Target="../media/audio7.bin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audio" Target="../media/audio2.bin"/><Relationship Id="rId5" Type="http://schemas.openxmlformats.org/officeDocument/2006/relationships/audio" Target="../media/audio3.bin"/><Relationship Id="rId6" Type="http://schemas.openxmlformats.org/officeDocument/2006/relationships/image" Target="../media/image10.png"/><Relationship Id="rId7" Type="http://schemas.openxmlformats.org/officeDocument/2006/relationships/audio" Target="../media/audio4.bin"/><Relationship Id="rId8" Type="http://schemas.openxmlformats.org/officeDocument/2006/relationships/oleObject" Target="../embeddings/oleObject1.bin"/><Relationship Id="rId9" Type="http://schemas.openxmlformats.org/officeDocument/2006/relationships/image" Target="../media/image8.png"/><Relationship Id="rId10" Type="http://schemas.openxmlformats.org/officeDocument/2006/relationships/audio" Target="../media/audio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audio" Target="../media/audio6.bin"/><Relationship Id="rId13" Type="http://schemas.openxmlformats.org/officeDocument/2006/relationships/image" Target="../media/image11.png"/><Relationship Id="rId14" Type="http://schemas.openxmlformats.org/officeDocument/2006/relationships/audio" Target="../media/audio7.bin"/><Relationship Id="rId15" Type="http://schemas.openxmlformats.org/officeDocument/2006/relationships/image" Target="../media/image13.png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audio" Target="../media/audio3.bin"/><Relationship Id="rId5" Type="http://schemas.openxmlformats.org/officeDocument/2006/relationships/image" Target="../media/image10.png"/><Relationship Id="rId6" Type="http://schemas.openxmlformats.org/officeDocument/2006/relationships/audio" Target="../media/audio4.bin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png"/><Relationship Id="rId9" Type="http://schemas.openxmlformats.org/officeDocument/2006/relationships/audio" Target="../media/audio5.bin"/><Relationship Id="rId10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audio" Target="../media/audio6.bin"/><Relationship Id="rId13" Type="http://schemas.openxmlformats.org/officeDocument/2006/relationships/image" Target="../media/image11.png"/><Relationship Id="rId14" Type="http://schemas.openxmlformats.org/officeDocument/2006/relationships/audio" Target="../media/audio7.bin"/><Relationship Id="rId15" Type="http://schemas.openxmlformats.org/officeDocument/2006/relationships/image" Target="../media/image13.png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audio" Target="../media/audio3.bin"/><Relationship Id="rId5" Type="http://schemas.openxmlformats.org/officeDocument/2006/relationships/image" Target="../media/image10.png"/><Relationship Id="rId6" Type="http://schemas.openxmlformats.org/officeDocument/2006/relationships/audio" Target="../media/audio4.bin"/><Relationship Id="rId7" Type="http://schemas.openxmlformats.org/officeDocument/2006/relationships/oleObject" Target="../embeddings/oleObject5.bin"/><Relationship Id="rId8" Type="http://schemas.openxmlformats.org/officeDocument/2006/relationships/image" Target="../media/image8.png"/><Relationship Id="rId9" Type="http://schemas.openxmlformats.org/officeDocument/2006/relationships/audio" Target="../media/audio5.bin"/><Relationship Id="rId10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audio" Target="../media/audio6.bin"/><Relationship Id="rId13" Type="http://schemas.openxmlformats.org/officeDocument/2006/relationships/image" Target="../media/image11.png"/><Relationship Id="rId14" Type="http://schemas.openxmlformats.org/officeDocument/2006/relationships/audio" Target="../media/audio7.bin"/><Relationship Id="rId15" Type="http://schemas.openxmlformats.org/officeDocument/2006/relationships/image" Target="../media/image13.png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audio" Target="../media/audio3.bin"/><Relationship Id="rId5" Type="http://schemas.openxmlformats.org/officeDocument/2006/relationships/image" Target="../media/image10.png"/><Relationship Id="rId6" Type="http://schemas.openxmlformats.org/officeDocument/2006/relationships/audio" Target="../media/audio4.bin"/><Relationship Id="rId7" Type="http://schemas.openxmlformats.org/officeDocument/2006/relationships/oleObject" Target="../embeddings/oleObject7.bin"/><Relationship Id="rId8" Type="http://schemas.openxmlformats.org/officeDocument/2006/relationships/image" Target="../media/image8.png"/><Relationship Id="rId9" Type="http://schemas.openxmlformats.org/officeDocument/2006/relationships/audio" Target="../media/audio5.bin"/><Relationship Id="rId10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9.png"/><Relationship Id="rId13" Type="http://schemas.openxmlformats.org/officeDocument/2006/relationships/audio" Target="../media/audio6.bin"/><Relationship Id="rId14" Type="http://schemas.openxmlformats.org/officeDocument/2006/relationships/image" Target="../media/image11.png"/><Relationship Id="rId15" Type="http://schemas.openxmlformats.org/officeDocument/2006/relationships/audio" Target="../media/audio7.bin"/><Relationship Id="rId16" Type="http://schemas.openxmlformats.org/officeDocument/2006/relationships/image" Target="../media/image13.png"/><Relationship Id="rId17" Type="http://schemas.openxmlformats.org/officeDocument/2006/relationships/image" Target="../media/image1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audio" Target="../media/audio2.bin"/><Relationship Id="rId5" Type="http://schemas.openxmlformats.org/officeDocument/2006/relationships/audio" Target="../media/audio3.bin"/><Relationship Id="rId6" Type="http://schemas.openxmlformats.org/officeDocument/2006/relationships/image" Target="../media/image10.png"/><Relationship Id="rId7" Type="http://schemas.openxmlformats.org/officeDocument/2006/relationships/audio" Target="../media/audio4.bin"/><Relationship Id="rId8" Type="http://schemas.openxmlformats.org/officeDocument/2006/relationships/oleObject" Target="../embeddings/oleObject9.bin"/><Relationship Id="rId9" Type="http://schemas.openxmlformats.org/officeDocument/2006/relationships/image" Target="../media/image8.png"/><Relationship Id="rId10" Type="http://schemas.openxmlformats.org/officeDocument/2006/relationships/audio" Target="../media/audio5.bin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audio" Target="../media/audio6.bin"/><Relationship Id="rId13" Type="http://schemas.openxmlformats.org/officeDocument/2006/relationships/image" Target="../media/image11.png"/><Relationship Id="rId14" Type="http://schemas.openxmlformats.org/officeDocument/2006/relationships/audio" Target="../media/audio7.bin"/><Relationship Id="rId15" Type="http://schemas.openxmlformats.org/officeDocument/2006/relationships/image" Target="../media/image13.png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audio" Target="../media/audio3.bin"/><Relationship Id="rId5" Type="http://schemas.openxmlformats.org/officeDocument/2006/relationships/image" Target="../media/image10.png"/><Relationship Id="rId6" Type="http://schemas.openxmlformats.org/officeDocument/2006/relationships/audio" Target="../media/audio4.bin"/><Relationship Id="rId7" Type="http://schemas.openxmlformats.org/officeDocument/2006/relationships/oleObject" Target="../embeddings/oleObject11.bin"/><Relationship Id="rId8" Type="http://schemas.openxmlformats.org/officeDocument/2006/relationships/image" Target="../media/image8.png"/><Relationship Id="rId9" Type="http://schemas.openxmlformats.org/officeDocument/2006/relationships/audio" Target="../media/audio5.bin"/><Relationship Id="rId10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4" Type="http://schemas.openxmlformats.org/officeDocument/2006/relationships/image" Target="../media/image14.wmf"/><Relationship Id="rId5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dianeghanem.wixsite.com%5Cyeme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dianeghanem.wixsite.com%5Cyemed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ef.org/media/files/Yemen_FINAL.PDF" TargetMode="External"/><Relationship Id="rId4" Type="http://schemas.openxmlformats.org/officeDocument/2006/relationships/hyperlink" Target="http://www.aljazeera.com/news/2016/06/key-facts-war-yemen-160607112342462.html" TargetMode="External"/><Relationship Id="rId5" Type="http://schemas.openxmlformats.org/officeDocument/2006/relationships/hyperlink" Target="http://www.un.org/apps/news/story.asp?NewsID=55765%23.WbKd7mXsfwz" TargetMode="External"/><Relationship Id="rId6" Type="http://schemas.openxmlformats.org/officeDocument/2006/relationships/hyperlink" Target="http://reliefweb.int/report/yemen/unicef-yemen-humanitarian-situation-report-march-2017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hcr.org/yemen-emergency.html" TargetMode="External"/><Relationship Id="rId4" Type="http://schemas.openxmlformats.org/officeDocument/2006/relationships/hyperlink" Target="https://yemen.savethechildren.net/" TargetMode="External"/><Relationship Id="rId5" Type="http://schemas.openxmlformats.org/officeDocument/2006/relationships/hyperlink" Target="http://www.bbc.com/news/world-middle-east-34011187" TargetMode="External"/><Relationship Id="rId6" Type="http://schemas.openxmlformats.org/officeDocument/2006/relationships/hyperlink" Target="https://www.iom.int/sites/default/files/situation_reports/file/IOM-Yemen-Crisis-Regional-Response-Situation-Report-31-May-2016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jazeera.com/indepth/interactive/2017/06/yemen-world-worst-cholera-outbreak-mapped-170627110239483.html" TargetMode="External"/><Relationship Id="rId4" Type="http://schemas.openxmlformats.org/officeDocument/2006/relationships/hyperlink" Target="https://www.icrc.org/en/document/yemen-war-time-cholera" TargetMode="External"/><Relationship Id="rId5" Type="http://schemas.openxmlformats.org/officeDocument/2006/relationships/hyperlink" Target="http://www.unicef.org/appeals/yeme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Lack of Medical Care for Yemeni Children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Diane I. Ghanem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565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“Every </a:t>
            </a:r>
            <a:r>
              <a:rPr lang="en-US" sz="2800" dirty="0" smtClean="0">
                <a:solidFill>
                  <a:srgbClr val="FF0000"/>
                </a:solidFill>
              </a:rPr>
              <a:t>10 minutes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at least one </a:t>
            </a:r>
            <a:r>
              <a:rPr lang="en-US" sz="2800" b="1" dirty="0" smtClean="0"/>
              <a:t>child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dies</a:t>
            </a:r>
            <a:r>
              <a:rPr lang="en-US" sz="2800" dirty="0" smtClean="0"/>
              <a:t> of preventable causes like diarrhea, malnutrition and respiratory tract infections.” – UNICEF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453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15200" cy="4953000"/>
          </a:xfrm>
        </p:spPr>
        <p:txBody>
          <a:bodyPr/>
          <a:lstStyle/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BFBFBF"/>
                </a:solidFill>
              </a:rPr>
              <a:t>Situation overview</a:t>
            </a:r>
          </a:p>
          <a:p>
            <a:pPr marL="862013" indent="-457200">
              <a:buClr>
                <a:srgbClr val="0090F2"/>
              </a:buClr>
              <a:buSzPct val="65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/>
              <a:t>Factors contributing to the lack of access to medical care for Yemeni children</a:t>
            </a: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Infrastructure breakdown</a:t>
            </a: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Crisis illness</a:t>
            </a:r>
            <a:endParaRPr lang="en-US" sz="2400" dirty="0">
              <a:solidFill>
                <a:srgbClr val="BFBFBF"/>
              </a:solidFill>
            </a:endParaRP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>
                <a:solidFill>
                  <a:srgbClr val="BFBFBF"/>
                </a:solidFill>
              </a:rPr>
              <a:t>Cholera </a:t>
            </a:r>
            <a:r>
              <a:rPr lang="en-US" sz="2400" dirty="0" smtClean="0">
                <a:solidFill>
                  <a:srgbClr val="BFBFBF"/>
                </a:solidFill>
              </a:rPr>
              <a:t>outbreak</a:t>
            </a:r>
            <a:endParaRPr lang="en-US" sz="2400" dirty="0">
              <a:solidFill>
                <a:srgbClr val="BFBFBF"/>
              </a:solidFill>
            </a:endParaRPr>
          </a:p>
          <a:p>
            <a:pPr marL="0" indent="0">
              <a:buClr>
                <a:srgbClr val="0090F2"/>
              </a:buClr>
              <a:buSzPct val="100000"/>
              <a:buNone/>
            </a:pPr>
            <a:endParaRPr lang="en-US" sz="2400" dirty="0" smtClean="0">
              <a:solidFill>
                <a:srgbClr val="BFBFBF"/>
              </a:solidFill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BFBFBF"/>
                </a:solidFill>
              </a:rPr>
              <a:t>Current interventions</a:t>
            </a:r>
            <a:endParaRPr lang="en-US" sz="2400" dirty="0">
              <a:solidFill>
                <a:srgbClr val="BFBFBF"/>
              </a:solidFill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 marL="862013" indent="-457200">
              <a:buClr>
                <a:srgbClr val="0090F2"/>
              </a:buClr>
              <a:buSzPct val="65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047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15200" cy="4953000"/>
          </a:xfrm>
        </p:spPr>
        <p:txBody>
          <a:bodyPr/>
          <a:lstStyle/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BFBFBF"/>
                </a:solidFill>
              </a:rPr>
              <a:t>Situation overview</a:t>
            </a:r>
          </a:p>
          <a:p>
            <a:pPr marL="862013" indent="-457200">
              <a:buClr>
                <a:srgbClr val="0090F2"/>
              </a:buClr>
              <a:buSzPct val="65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/>
              <a:t>Factors contributing to the lack of access to medical care for Yemeni children</a:t>
            </a: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 smtClean="0"/>
              <a:t>Infrastructure breakdown</a:t>
            </a: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Crisis illness</a:t>
            </a:r>
            <a:endParaRPr lang="en-US" sz="2400" dirty="0">
              <a:solidFill>
                <a:srgbClr val="BFBFBF"/>
              </a:solidFill>
            </a:endParaRP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>
                <a:solidFill>
                  <a:srgbClr val="BFBFBF"/>
                </a:solidFill>
              </a:rPr>
              <a:t>Cholera </a:t>
            </a:r>
            <a:r>
              <a:rPr lang="en-US" sz="2400" dirty="0" smtClean="0">
                <a:solidFill>
                  <a:srgbClr val="BFBFBF"/>
                </a:solidFill>
              </a:rPr>
              <a:t>outbreak</a:t>
            </a:r>
            <a:endParaRPr lang="en-US" sz="2400" dirty="0">
              <a:solidFill>
                <a:srgbClr val="BFBFBF"/>
              </a:solidFill>
            </a:endParaRPr>
          </a:p>
          <a:p>
            <a:pPr marL="0" indent="0">
              <a:buClr>
                <a:srgbClr val="0090F2"/>
              </a:buClr>
              <a:buSzPct val="100000"/>
              <a:buNone/>
            </a:pPr>
            <a:endParaRPr lang="en-US" sz="2400" dirty="0" smtClean="0">
              <a:solidFill>
                <a:srgbClr val="BFBFBF"/>
              </a:solidFill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BFBFBF"/>
                </a:solidFill>
              </a:rPr>
              <a:t>Current interventions</a:t>
            </a:r>
            <a:endParaRPr lang="en-US" sz="2400" dirty="0">
              <a:solidFill>
                <a:srgbClr val="BFBFBF"/>
              </a:solidFill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 marL="862013" indent="-457200">
              <a:buClr>
                <a:srgbClr val="0090F2"/>
              </a:buClr>
              <a:buSzPct val="65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6264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emen Hospital Breakdow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"/>
          <a:stretch/>
        </p:blipFill>
        <p:spPr>
          <a:xfrm>
            <a:off x="1370013" y="1721375"/>
            <a:ext cx="7313612" cy="497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4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Availability of operating health facilities in Yemen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Suboptimal healthcare </a:t>
            </a:r>
          </a:p>
          <a:p>
            <a:endParaRPr lang="en-US" sz="2400" dirty="0" smtClean="0"/>
          </a:p>
          <a:p>
            <a:r>
              <a:rPr lang="en-US" sz="2400" dirty="0" smtClean="0"/>
              <a:t>Shortage of medical supplies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Shortage of qualified personnel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147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15200" cy="4953000"/>
          </a:xfrm>
        </p:spPr>
        <p:txBody>
          <a:bodyPr/>
          <a:lstStyle/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BFBFBF"/>
                </a:solidFill>
              </a:rPr>
              <a:t>Situation overview</a:t>
            </a:r>
          </a:p>
          <a:p>
            <a:pPr marL="862013" indent="-457200">
              <a:buClr>
                <a:srgbClr val="0090F2"/>
              </a:buClr>
              <a:buSzPct val="65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/>
              <a:t>Factors contributing to the lack of access to medical care for Yemeni children</a:t>
            </a: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Infrastructure breakdown</a:t>
            </a: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Crisis illness</a:t>
            </a:r>
            <a:endParaRPr lang="en-US" sz="2400" dirty="0">
              <a:solidFill>
                <a:srgbClr val="000000"/>
              </a:solidFill>
            </a:endParaRP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>
                <a:solidFill>
                  <a:srgbClr val="BFBFBF"/>
                </a:solidFill>
              </a:rPr>
              <a:t>Cholera </a:t>
            </a:r>
            <a:r>
              <a:rPr lang="en-US" sz="2400" dirty="0" smtClean="0">
                <a:solidFill>
                  <a:srgbClr val="BFBFBF"/>
                </a:solidFill>
              </a:rPr>
              <a:t>outbreak</a:t>
            </a:r>
            <a:endParaRPr lang="en-US" sz="2400" dirty="0">
              <a:solidFill>
                <a:srgbClr val="BFBFBF"/>
              </a:solidFill>
            </a:endParaRPr>
          </a:p>
          <a:p>
            <a:pPr marL="0" indent="0">
              <a:buClr>
                <a:srgbClr val="0090F2"/>
              </a:buClr>
              <a:buSzPct val="100000"/>
              <a:buNone/>
            </a:pPr>
            <a:endParaRPr lang="en-US" sz="2400" dirty="0" smtClean="0">
              <a:solidFill>
                <a:srgbClr val="BFBFBF"/>
              </a:solidFill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BFBFBF"/>
                </a:solidFill>
              </a:rPr>
              <a:t>Current interventions</a:t>
            </a:r>
            <a:endParaRPr lang="en-US" sz="2400" dirty="0">
              <a:solidFill>
                <a:srgbClr val="BFBFBF"/>
              </a:solidFill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 marL="862013" indent="-457200">
              <a:buClr>
                <a:srgbClr val="0090F2"/>
              </a:buClr>
              <a:buSzPct val="65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0194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illness</a:t>
            </a:r>
            <a:endParaRPr lang="en-US" dirty="0"/>
          </a:p>
        </p:txBody>
      </p:sp>
      <p:pic>
        <p:nvPicPr>
          <p:cNvPr id="6" name="Content Placeholder 5" descr="Yemeni Chil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7" b="71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559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Lack of access to basic services</a:t>
            </a:r>
          </a:p>
          <a:p>
            <a:endParaRPr lang="en-US" sz="2400" dirty="0"/>
          </a:p>
          <a:p>
            <a:r>
              <a:rPr lang="en-US" sz="2400" dirty="0" smtClean="0"/>
              <a:t>Spreading of treatable and preventable diseases</a:t>
            </a:r>
          </a:p>
          <a:p>
            <a:endParaRPr lang="en-US" sz="2400" dirty="0"/>
          </a:p>
          <a:p>
            <a:r>
              <a:rPr lang="en-US" sz="2400" dirty="0" smtClean="0"/>
              <a:t>Increasing rates of malnutrition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60% </a:t>
            </a:r>
            <a:r>
              <a:rPr lang="en-US" sz="2400" dirty="0"/>
              <a:t>considered “food insecure</a:t>
            </a:r>
            <a:r>
              <a:rPr lang="en-US" sz="2400" dirty="0" smtClean="0"/>
              <a:t>”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3.3 </a:t>
            </a:r>
            <a:r>
              <a:rPr lang="en-US" sz="2400" dirty="0"/>
              <a:t>million nursing women and children severely malnourished</a:t>
            </a: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646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15200" cy="4953000"/>
          </a:xfrm>
        </p:spPr>
        <p:txBody>
          <a:bodyPr/>
          <a:lstStyle/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BFBFBF"/>
                </a:solidFill>
              </a:rPr>
              <a:t>Situation overview</a:t>
            </a:r>
          </a:p>
          <a:p>
            <a:pPr marL="862013" indent="-457200">
              <a:buClr>
                <a:srgbClr val="0090F2"/>
              </a:buClr>
              <a:buSzPct val="65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/>
              <a:t>Factors contributing to the lack of access to medical care for Yemeni children</a:t>
            </a: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Infrastructure breakdown</a:t>
            </a: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Crisis illness</a:t>
            </a:r>
            <a:endParaRPr lang="en-US" sz="2400" dirty="0">
              <a:solidFill>
                <a:srgbClr val="BFBFBF"/>
              </a:solidFill>
            </a:endParaRP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Cholera </a:t>
            </a:r>
            <a:r>
              <a:rPr lang="en-US" sz="2400" dirty="0" smtClean="0">
                <a:solidFill>
                  <a:srgbClr val="000000"/>
                </a:solidFill>
              </a:rPr>
              <a:t>outbreak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Clr>
                <a:srgbClr val="0090F2"/>
              </a:buClr>
              <a:buSzPct val="100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BFBFBF"/>
                </a:solidFill>
              </a:rPr>
              <a:t>Current interventions</a:t>
            </a:r>
            <a:endParaRPr lang="en-US" sz="2400" dirty="0">
              <a:solidFill>
                <a:srgbClr val="BFBFBF"/>
              </a:solidFill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 marL="862013" indent="-457200">
              <a:buClr>
                <a:srgbClr val="0090F2"/>
              </a:buClr>
              <a:buSzPct val="65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0194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holera Outbreak 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1" y="437818"/>
            <a:ext cx="7883338" cy="591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5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Lack of Medical Care for Yemeni Children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Diane I. Ghanem</a:t>
            </a:r>
            <a:endParaRPr lang="fr-FR" dirty="0"/>
          </a:p>
        </p:txBody>
      </p:sp>
      <p:pic>
        <p:nvPicPr>
          <p:cNvPr id="4" name="Picture 3" descr="Yemeni Children in a Hospit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2" y="2751798"/>
            <a:ext cx="6983332" cy="377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8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Cholera outbreak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Death of more than 2,000 Yemenis - 500 of which are children</a:t>
            </a:r>
          </a:p>
          <a:p>
            <a:endParaRPr lang="en-US" sz="2400" dirty="0" smtClean="0"/>
          </a:p>
          <a:p>
            <a:r>
              <a:rPr lang="en-US" sz="2400" dirty="0" smtClean="0"/>
              <a:t>Injury of more than 270,000 Yemenis</a:t>
            </a:r>
          </a:p>
          <a:p>
            <a:endParaRPr lang="en-US" sz="2400" dirty="0"/>
          </a:p>
          <a:p>
            <a:r>
              <a:rPr lang="en-US" sz="2400" dirty="0" smtClean="0"/>
              <a:t>Perpetuation of a vicious cycle</a:t>
            </a:r>
          </a:p>
          <a:p>
            <a:endParaRPr lang="en-US" sz="2400" dirty="0"/>
          </a:p>
          <a:p>
            <a:r>
              <a:rPr lang="en-US" sz="2400" dirty="0" smtClean="0"/>
              <a:t>Burst of the deadly cholera epidemic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251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15200" cy="4953000"/>
          </a:xfrm>
        </p:spPr>
        <p:txBody>
          <a:bodyPr/>
          <a:lstStyle/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Situation overview</a:t>
            </a:r>
          </a:p>
          <a:p>
            <a:pPr marL="862013" indent="-457200">
              <a:buClr>
                <a:srgbClr val="0090F2"/>
              </a:buClr>
              <a:buSzPct val="65000"/>
              <a:buNone/>
            </a:pPr>
            <a:endParaRPr lang="en-US" sz="2400" dirty="0" smtClean="0">
              <a:solidFill>
                <a:srgbClr val="BFBFBF"/>
              </a:solidFill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BFBFBF"/>
                </a:solidFill>
              </a:rPr>
              <a:t>Factors contributing to the lack of access to medical care for Yemeni children</a:t>
            </a: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Infrastructure breakdown</a:t>
            </a: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 smtClean="0">
                <a:solidFill>
                  <a:srgbClr val="BFBFBF"/>
                </a:solidFill>
              </a:rPr>
              <a:t>Crisis illness</a:t>
            </a:r>
            <a:endParaRPr lang="en-US" sz="2400" dirty="0">
              <a:solidFill>
                <a:srgbClr val="BFBFBF"/>
              </a:solidFill>
            </a:endParaRP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>
                <a:solidFill>
                  <a:srgbClr val="BFBFBF"/>
                </a:solidFill>
              </a:rPr>
              <a:t>Cholera </a:t>
            </a:r>
            <a:r>
              <a:rPr lang="en-US" sz="2400" dirty="0" smtClean="0">
                <a:solidFill>
                  <a:srgbClr val="BFBFBF"/>
                </a:solidFill>
              </a:rPr>
              <a:t>outbreak</a:t>
            </a:r>
            <a:endParaRPr lang="en-US" sz="2400" dirty="0">
              <a:solidFill>
                <a:srgbClr val="BFBFBF"/>
              </a:solidFill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/>
              <a:t>Current interventions</a:t>
            </a:r>
            <a:endParaRPr lang="en-US" sz="2400" dirty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 marL="862013" indent="-457200">
              <a:buClr>
                <a:srgbClr val="0090F2"/>
              </a:buClr>
              <a:buSzPct val="65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537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2013" indent="-457200"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en-US" sz="2400" dirty="0" smtClean="0"/>
              <a:t>UN Children’s Fund (UNICEF)</a:t>
            </a:r>
          </a:p>
          <a:p>
            <a:pPr marL="862013" indent="-457200"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en-US" sz="2400" dirty="0" smtClean="0"/>
              <a:t>World Food Program (WFP)</a:t>
            </a:r>
          </a:p>
          <a:p>
            <a:pPr marL="862013" indent="-457200"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en-US" sz="2400" dirty="0" smtClean="0"/>
              <a:t>World Health Organization (WHO)</a:t>
            </a:r>
          </a:p>
          <a:p>
            <a:pPr marL="862013" indent="-457200"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en-US" sz="2400" dirty="0" smtClean="0"/>
              <a:t>Doctors Without Borders – “Médecins sans frontières” (MSF)</a:t>
            </a:r>
          </a:p>
          <a:p>
            <a:pPr marL="862013" indent="-457200"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en-US" sz="2400" dirty="0" smtClean="0"/>
              <a:t>Save The Children</a:t>
            </a:r>
          </a:p>
          <a:p>
            <a:pPr>
              <a:buClr>
                <a:schemeClr val="accent1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648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15200" cy="4114800"/>
          </a:xfrm>
        </p:spPr>
        <p:txBody>
          <a:bodyPr/>
          <a:lstStyle/>
          <a:p>
            <a:pPr>
              <a:buClr>
                <a:srgbClr val="0090F2"/>
              </a:buClr>
              <a:buSzPct val="100000"/>
              <a:buBlip>
                <a:blip r:embed="rId3"/>
              </a:buBlip>
            </a:pPr>
            <a:r>
              <a:rPr lang="en-US" sz="2400" dirty="0" smtClean="0"/>
              <a:t>The “</a:t>
            </a:r>
            <a:r>
              <a:rPr lang="en-US" sz="2400" dirty="0" err="1" smtClean="0"/>
              <a:t>YeMed</a:t>
            </a:r>
            <a:r>
              <a:rPr lang="en-US" sz="2400" dirty="0" smtClean="0"/>
              <a:t>” plan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3"/>
              </a:buBlip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How much do you know about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YeMed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rgbClr val="0090F2"/>
              </a:buClr>
              <a:buSzPct val="100000"/>
              <a:buBlip>
                <a:blip r:embed="rId3"/>
              </a:buBlip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References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rgbClr val="0090F2"/>
              </a:buClr>
              <a:buSzPct val="100000"/>
              <a:buBlip>
                <a:blip r:embed="rId3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3827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dirty="0" err="1" smtClean="0"/>
              <a:t>YeMed</a:t>
            </a:r>
            <a:r>
              <a:rPr lang="en-US" dirty="0" smtClean="0"/>
              <a:t>”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Main Goal: Medical care access for all Yemeni children.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Scale up current responses and increase their efficiency while protecting the most vulnerable – the children.</a:t>
            </a:r>
          </a:p>
        </p:txBody>
      </p:sp>
      <p:pic>
        <p:nvPicPr>
          <p:cNvPr id="10" name="Picture 9" descr="Screen Shot 2017-11-12 at 4.02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40" y="5917664"/>
            <a:ext cx="2714660" cy="9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1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1-12 at 4.02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40" y="5917664"/>
            <a:ext cx="2714660" cy="940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Beliefs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736906"/>
              </p:ext>
            </p:extLst>
          </p:nvPr>
        </p:nvGraphicFramePr>
        <p:xfrm>
          <a:off x="685800" y="1640946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194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dirty="0" err="1" smtClean="0"/>
              <a:t>YeMed</a:t>
            </a:r>
            <a:r>
              <a:rPr lang="en-US" dirty="0" smtClean="0"/>
              <a:t>”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885986"/>
          </a:xfrm>
        </p:spPr>
        <p:txBody>
          <a:bodyPr/>
          <a:lstStyle/>
          <a:p>
            <a:r>
              <a:rPr lang="en-US" sz="2200" dirty="0"/>
              <a:t>Main Goal: Medical care access for all Yemeni children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 smtClean="0"/>
              <a:t>Means: </a:t>
            </a:r>
          </a:p>
          <a:p>
            <a:pPr lvl="1">
              <a:buFont typeface="Arial"/>
              <a:buChar char="•"/>
            </a:pPr>
            <a:r>
              <a:rPr lang="en-US" sz="2200" dirty="0"/>
              <a:t>Implementing a radical strategy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Reinforcing surveillance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Expanding access to clean water and sanitation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Expanding access to medical treatment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Promoting awareness and prevention among the community</a:t>
            </a:r>
          </a:p>
          <a:p>
            <a:pPr lvl="1">
              <a:buFont typeface="Arial"/>
              <a:buChar char="•"/>
            </a:pPr>
            <a:endParaRPr lang="en-US" sz="2200" dirty="0" smtClean="0"/>
          </a:p>
          <a:p>
            <a:pPr lvl="1">
              <a:buFont typeface="Arial"/>
              <a:buChar char="•"/>
            </a:pPr>
            <a:endParaRPr lang="en-US" sz="2200" dirty="0" smtClean="0"/>
          </a:p>
          <a:p>
            <a:pPr lvl="1">
              <a:buFont typeface="Arial"/>
              <a:buChar char="•"/>
            </a:pPr>
            <a:endParaRPr lang="en-US" sz="2200" dirty="0" smtClean="0"/>
          </a:p>
          <a:p>
            <a:pPr lvl="1">
              <a:buFont typeface="Arial"/>
              <a:buChar char="•"/>
            </a:pP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  <a:p>
            <a:endParaRPr lang="en-US" sz="2200" dirty="0" smtClean="0"/>
          </a:p>
        </p:txBody>
      </p:sp>
      <p:pic>
        <p:nvPicPr>
          <p:cNvPr id="6" name="Picture 5" descr="Screen Shot 2017-11-12 at 4.02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40" y="5917664"/>
            <a:ext cx="2714660" cy="9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15200" cy="4114800"/>
          </a:xfrm>
        </p:spPr>
        <p:txBody>
          <a:bodyPr/>
          <a:lstStyle/>
          <a:p>
            <a:pPr>
              <a:buClr>
                <a:srgbClr val="0090F2"/>
              </a:buClr>
              <a:buSzPct val="100000"/>
              <a:buBlip>
                <a:blip r:embed="rId3"/>
              </a:buBlip>
            </a:pPr>
            <a:r>
              <a:rPr lang="en-US" sz="2400" dirty="0" smtClean="0">
                <a:solidFill>
                  <a:srgbClr val="BFBFBF"/>
                </a:solidFill>
              </a:rPr>
              <a:t>The “</a:t>
            </a:r>
            <a:r>
              <a:rPr lang="en-US" sz="2400" dirty="0" err="1" smtClean="0">
                <a:solidFill>
                  <a:srgbClr val="BFBFBF"/>
                </a:solidFill>
              </a:rPr>
              <a:t>YeMed</a:t>
            </a:r>
            <a:r>
              <a:rPr lang="en-US" sz="2400" dirty="0" smtClean="0">
                <a:solidFill>
                  <a:srgbClr val="BFBFBF"/>
                </a:solidFill>
              </a:rPr>
              <a:t>” plan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3"/>
              </a:buBlip>
            </a:pPr>
            <a:r>
              <a:rPr lang="en-US" sz="2400" dirty="0" smtClean="0"/>
              <a:t>How much do you know about </a:t>
            </a:r>
            <a:r>
              <a:rPr lang="en-US" sz="2400" dirty="0" err="1" smtClean="0"/>
              <a:t>YeMed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endParaRPr lang="en-US" sz="2400" dirty="0">
              <a:solidFill>
                <a:srgbClr val="BFBFBF"/>
              </a:solidFill>
            </a:endParaRPr>
          </a:p>
          <a:p>
            <a:pPr>
              <a:buClr>
                <a:srgbClr val="0090F2"/>
              </a:buClr>
              <a:buSzPct val="100000"/>
              <a:buBlip>
                <a:blip r:embed="rId3"/>
              </a:buBlip>
            </a:pPr>
            <a:r>
              <a:rPr lang="en-US" sz="2400" dirty="0" smtClean="0">
                <a:solidFill>
                  <a:srgbClr val="BFBFBF"/>
                </a:solidFill>
              </a:rPr>
              <a:t>References</a:t>
            </a:r>
            <a:endParaRPr lang="en-US" sz="2400" dirty="0">
              <a:solidFill>
                <a:srgbClr val="BFBFBF"/>
              </a:solidFill>
            </a:endParaRPr>
          </a:p>
          <a:p>
            <a:pPr>
              <a:buClr>
                <a:srgbClr val="0090F2"/>
              </a:buClr>
              <a:buSzPct val="100000"/>
              <a:buBlip>
                <a:blip r:embed="rId3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3827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-160338" y="-117475"/>
            <a:ext cx="9502776" cy="71247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138238" y="1328738"/>
            <a:ext cx="7839075" cy="481012"/>
          </a:xfrm>
          <a:prstGeom prst="rect">
            <a:avLst/>
          </a:prstGeom>
          <a:solidFill>
            <a:srgbClr val="00666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063" name="Picture 15" descr="astud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360988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30095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-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1"/>
          <p:cNvSpPr>
            <a:spLocks noChangeArrowheads="1"/>
          </p:cNvSpPr>
          <p:nvPr/>
        </p:nvSpPr>
        <p:spPr bwMode="auto">
          <a:xfrm>
            <a:off x="-160338" y="-100013"/>
            <a:ext cx="9502776" cy="712470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19400" y="1828800"/>
            <a:ext cx="59436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chemeClr val="bg1"/>
                </a:solidFill>
                <a:latin typeface="Times New Roman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Times New Roman" charset="0"/>
              </a:rPr>
              <a:t>The world’s single largest humanitarian crisis affects __ % of Yemen’s cities</a:t>
            </a:r>
            <a:endParaRPr lang="en-US" b="1" dirty="0">
              <a:solidFill>
                <a:schemeClr val="bg1"/>
              </a:solidFill>
              <a:latin typeface="Times New Roman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5029200"/>
            <a:ext cx="3427413" cy="923925"/>
            <a:chOff x="144" y="3354"/>
            <a:chExt cx="2736" cy="438"/>
          </a:xfrm>
        </p:grpSpPr>
        <p:pic>
          <p:nvPicPr>
            <p:cNvPr id="41030" name="Picture 4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54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1" name="Text Box 5"/>
            <p:cNvSpPr txBox="1">
              <a:spLocks noChangeArrowheads="1"/>
            </p:cNvSpPr>
            <p:nvPr/>
          </p:nvSpPr>
          <p:spPr bwMode="auto">
            <a:xfrm>
              <a:off x="384" y="3360"/>
              <a:ext cx="225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Times New Roman" charset="0"/>
                </a:rPr>
                <a:t>A. </a:t>
              </a:r>
              <a:r>
                <a:rPr lang="en-US" dirty="0" smtClean="0">
                  <a:solidFill>
                    <a:schemeClr val="bg1"/>
                  </a:solidFill>
                  <a:latin typeface="Times New Roman" charset="0"/>
                </a:rPr>
                <a:t>91%</a:t>
              </a:r>
              <a:endParaRPr lang="en-US" dirty="0">
                <a:latin typeface="Times New Roman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716588" y="5029200"/>
            <a:ext cx="3427412" cy="923925"/>
            <a:chOff x="2880" y="3360"/>
            <a:chExt cx="2736" cy="438"/>
          </a:xfrm>
        </p:grpSpPr>
        <p:pic>
          <p:nvPicPr>
            <p:cNvPr id="41028" name="Picture 7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360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9" name="Text Box 8"/>
            <p:cNvSpPr txBox="1">
              <a:spLocks noChangeArrowheads="1"/>
            </p:cNvSpPr>
            <p:nvPr/>
          </p:nvSpPr>
          <p:spPr bwMode="auto">
            <a:xfrm>
              <a:off x="3120" y="3360"/>
              <a:ext cx="225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Times New Roman" charset="0"/>
                </a:rPr>
                <a:t>B. </a:t>
              </a:r>
              <a:r>
                <a:rPr lang="en-US" dirty="0" smtClean="0">
                  <a:solidFill>
                    <a:schemeClr val="bg1"/>
                  </a:solidFill>
                  <a:latin typeface="Times New Roman" charset="0"/>
                </a:rPr>
                <a:t>93%</a:t>
              </a:r>
              <a:endParaRPr lang="en-US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286000" y="6019800"/>
            <a:ext cx="3427413" cy="838200"/>
            <a:chOff x="144" y="3882"/>
            <a:chExt cx="2736" cy="438"/>
          </a:xfrm>
        </p:grpSpPr>
        <p:pic>
          <p:nvPicPr>
            <p:cNvPr id="41026" name="Picture 10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82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7" name="Text Box 11"/>
            <p:cNvSpPr txBox="1">
              <a:spLocks noChangeArrowheads="1"/>
            </p:cNvSpPr>
            <p:nvPr/>
          </p:nvSpPr>
          <p:spPr bwMode="auto">
            <a:xfrm>
              <a:off x="384" y="3888"/>
              <a:ext cx="230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Times New Roman" charset="0"/>
                </a:rPr>
                <a:t>C. </a:t>
              </a:r>
              <a:r>
                <a:rPr lang="en-US" dirty="0" smtClean="0">
                  <a:solidFill>
                    <a:schemeClr val="bg1"/>
                  </a:solidFill>
                  <a:latin typeface="Times New Roman" charset="0"/>
                </a:rPr>
                <a:t>95.7%</a:t>
              </a:r>
              <a:endParaRPr lang="en-US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716588" y="6019800"/>
            <a:ext cx="3427412" cy="838200"/>
            <a:chOff x="2880" y="3882"/>
            <a:chExt cx="2736" cy="438"/>
          </a:xfrm>
        </p:grpSpPr>
        <p:pic>
          <p:nvPicPr>
            <p:cNvPr id="41024" name="Picture 13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882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5" name="Text Box 14"/>
            <p:cNvSpPr txBox="1">
              <a:spLocks noChangeArrowheads="1"/>
            </p:cNvSpPr>
            <p:nvPr/>
          </p:nvSpPr>
          <p:spPr bwMode="auto">
            <a:xfrm>
              <a:off x="3120" y="3888"/>
              <a:ext cx="2303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Times New Roman" charset="0"/>
                </a:rPr>
                <a:t>D. </a:t>
              </a:r>
              <a:r>
                <a:rPr lang="en-US" dirty="0" smtClean="0">
                  <a:solidFill>
                    <a:schemeClr val="bg1"/>
                  </a:solidFill>
                  <a:latin typeface="Times New Roman" charset="0"/>
                </a:rPr>
                <a:t>98.8%</a:t>
              </a:r>
              <a:endParaRPr lang="en-US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aphicFrame>
        <p:nvGraphicFramePr>
          <p:cNvPr id="40967" name="Object 18">
            <a:hlinkClick r:id="" action="ppaction://noaction" highlightClick="1">
              <a:snd r:embed="rId7" name="ask_audience.wav"/>
            </a:hlinkClick>
          </p:cNvPr>
          <p:cNvGraphicFramePr>
            <a:graphicFrameLocks/>
          </p:cNvGraphicFramePr>
          <p:nvPr/>
        </p:nvGraphicFramePr>
        <p:xfrm>
          <a:off x="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Clip" r:id="rId8" imgW="1428949" imgH="1076475" progId="MS_ClipArt_Gallery.5">
                  <p:embed/>
                </p:oleObj>
              </mc:Choice>
              <mc:Fallback>
                <p:oleObj name="Clip" r:id="rId8" imgW="1428949" imgH="1076475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19">
            <a:hlinkClick r:id="" action="ppaction://noaction" highlightClick="1">
              <a:snd r:embed="rId10" name="CHIMES.WAV"/>
            </a:hlinkClick>
          </p:cNvPr>
          <p:cNvGraphicFramePr>
            <a:graphicFrameLocks/>
          </p:cNvGraphicFramePr>
          <p:nvPr/>
        </p:nvGraphicFramePr>
        <p:xfrm>
          <a:off x="76200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Clip" r:id="rId11" imgW="1428949" imgH="800212" progId="MS_ClipArt_Gallery.5">
                  <p:embed/>
                </p:oleObj>
              </mc:Choice>
              <mc:Fallback>
                <p:oleObj name="Clip" r:id="rId11" imgW="1428949" imgH="800212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68580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9" name="Picture 20" descr="50-50">
            <a:hlinkClick r:id="" action="ppaction://noaction" highlightClick="1">
              <a:snd r:embed="rId13" name="LASER.WAV"/>
            </a:hlinkClick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85800" cy="685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5" name="AutoShape 21"/>
          <p:cNvSpPr>
            <a:spLocks noChangeArrowheads="1"/>
          </p:cNvSpPr>
          <p:nvPr/>
        </p:nvSpPr>
        <p:spPr bwMode="auto">
          <a:xfrm>
            <a:off x="5334000" y="64008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6" name="AutoShape 22">
            <a:hlinkClick r:id="" action="ppaction://noaction" highlightClick="1">
              <a:snd r:embed="rId15" name="wronganswer.wav"/>
            </a:hlinkClick>
          </p:cNvPr>
          <p:cNvSpPr>
            <a:spLocks noChangeArrowheads="1"/>
          </p:cNvSpPr>
          <p:nvPr/>
        </p:nvSpPr>
        <p:spPr bwMode="auto">
          <a:xfrm>
            <a:off x="8763000" y="54864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7" name="AutoShape 23">
            <a:hlinkClick r:id="" action="ppaction://noaction" highlightClick="1">
              <a:snd r:embed="rId15" name="wronganswer.wav"/>
            </a:hlinkClick>
          </p:cNvPr>
          <p:cNvSpPr>
            <a:spLocks noChangeArrowheads="1"/>
          </p:cNvSpPr>
          <p:nvPr/>
        </p:nvSpPr>
        <p:spPr bwMode="auto">
          <a:xfrm>
            <a:off x="5181600" y="54102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8" name="AutoShape 24">
            <a:hlinkClick r:id="" action="ppaction://noaction" highlightClick="1">
              <a:snd r:embed="rId15" name="wronganswer.wav"/>
            </a:hlinkClick>
          </p:cNvPr>
          <p:cNvSpPr>
            <a:spLocks noChangeArrowheads="1"/>
          </p:cNvSpPr>
          <p:nvPr/>
        </p:nvSpPr>
        <p:spPr bwMode="auto">
          <a:xfrm>
            <a:off x="8915400" y="64008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0974" name="Group 25"/>
          <p:cNvGrpSpPr>
            <a:grpSpLocks/>
          </p:cNvGrpSpPr>
          <p:nvPr/>
        </p:nvGrpSpPr>
        <p:grpSpPr bwMode="auto">
          <a:xfrm>
            <a:off x="0" y="6096000"/>
            <a:ext cx="2209800" cy="381000"/>
            <a:chOff x="0" y="4080"/>
            <a:chExt cx="1260" cy="240"/>
          </a:xfrm>
        </p:grpSpPr>
        <p:pic>
          <p:nvPicPr>
            <p:cNvPr id="41022" name="Picture 26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3" name="Text Box 27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$200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0975" name="Group 28"/>
          <p:cNvGrpSpPr>
            <a:grpSpLocks/>
          </p:cNvGrpSpPr>
          <p:nvPr/>
        </p:nvGrpSpPr>
        <p:grpSpPr bwMode="auto">
          <a:xfrm>
            <a:off x="0" y="5715000"/>
            <a:ext cx="2209800" cy="381000"/>
            <a:chOff x="0" y="4080"/>
            <a:chExt cx="1260" cy="240"/>
          </a:xfrm>
        </p:grpSpPr>
        <p:pic>
          <p:nvPicPr>
            <p:cNvPr id="41020" name="Picture 29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1" name="Text Box 30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$300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0976" name="Group 31"/>
          <p:cNvGrpSpPr>
            <a:grpSpLocks/>
          </p:cNvGrpSpPr>
          <p:nvPr/>
        </p:nvGrpSpPr>
        <p:grpSpPr bwMode="auto">
          <a:xfrm>
            <a:off x="0" y="5334000"/>
            <a:ext cx="2209800" cy="381000"/>
            <a:chOff x="0" y="4080"/>
            <a:chExt cx="1260" cy="240"/>
          </a:xfrm>
        </p:grpSpPr>
        <p:pic>
          <p:nvPicPr>
            <p:cNvPr id="41018" name="Picture 32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9" name="Text Box 33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$400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0977" name="Group 34"/>
          <p:cNvGrpSpPr>
            <a:grpSpLocks/>
          </p:cNvGrpSpPr>
          <p:nvPr/>
        </p:nvGrpSpPr>
        <p:grpSpPr bwMode="auto">
          <a:xfrm>
            <a:off x="0" y="4953000"/>
            <a:ext cx="2209800" cy="381000"/>
            <a:chOff x="0" y="4080"/>
            <a:chExt cx="1260" cy="240"/>
          </a:xfrm>
        </p:grpSpPr>
        <p:pic>
          <p:nvPicPr>
            <p:cNvPr id="41016" name="Picture 35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7" name="Text Box 36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$500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0978" name="Group 37"/>
          <p:cNvGrpSpPr>
            <a:grpSpLocks/>
          </p:cNvGrpSpPr>
          <p:nvPr/>
        </p:nvGrpSpPr>
        <p:grpSpPr bwMode="auto">
          <a:xfrm>
            <a:off x="0" y="4572000"/>
            <a:ext cx="2209800" cy="381000"/>
            <a:chOff x="0" y="4080"/>
            <a:chExt cx="1260" cy="240"/>
          </a:xfrm>
        </p:grpSpPr>
        <p:pic>
          <p:nvPicPr>
            <p:cNvPr id="41014" name="Picture 38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5" name="Text Box 39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0979" name="Group 40"/>
          <p:cNvGrpSpPr>
            <a:grpSpLocks/>
          </p:cNvGrpSpPr>
          <p:nvPr/>
        </p:nvGrpSpPr>
        <p:grpSpPr bwMode="auto">
          <a:xfrm>
            <a:off x="0" y="4191000"/>
            <a:ext cx="2209800" cy="381000"/>
            <a:chOff x="0" y="4080"/>
            <a:chExt cx="1260" cy="240"/>
          </a:xfrm>
        </p:grpSpPr>
        <p:pic>
          <p:nvPicPr>
            <p:cNvPr id="41012" name="Picture 41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3" name="Text Box 42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$2,000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0980" name="Group 43"/>
          <p:cNvGrpSpPr>
            <a:grpSpLocks/>
          </p:cNvGrpSpPr>
          <p:nvPr/>
        </p:nvGrpSpPr>
        <p:grpSpPr bwMode="auto">
          <a:xfrm>
            <a:off x="0" y="3810000"/>
            <a:ext cx="2209800" cy="381000"/>
            <a:chOff x="0" y="4080"/>
            <a:chExt cx="1260" cy="240"/>
          </a:xfrm>
        </p:grpSpPr>
        <p:pic>
          <p:nvPicPr>
            <p:cNvPr id="41010" name="Picture 44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1" name="Text Box 45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$4,000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0981" name="Group 46"/>
          <p:cNvGrpSpPr>
            <a:grpSpLocks/>
          </p:cNvGrpSpPr>
          <p:nvPr/>
        </p:nvGrpSpPr>
        <p:grpSpPr bwMode="auto">
          <a:xfrm>
            <a:off x="0" y="3429000"/>
            <a:ext cx="2209800" cy="381000"/>
            <a:chOff x="0" y="4080"/>
            <a:chExt cx="1260" cy="240"/>
          </a:xfrm>
        </p:grpSpPr>
        <p:pic>
          <p:nvPicPr>
            <p:cNvPr id="41008" name="Picture 47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9" name="Text Box 48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$8,000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0982" name="Group 49"/>
          <p:cNvGrpSpPr>
            <a:grpSpLocks/>
          </p:cNvGrpSpPr>
          <p:nvPr/>
        </p:nvGrpSpPr>
        <p:grpSpPr bwMode="auto">
          <a:xfrm>
            <a:off x="0" y="3048000"/>
            <a:ext cx="2209800" cy="381000"/>
            <a:chOff x="0" y="4080"/>
            <a:chExt cx="1260" cy="240"/>
          </a:xfrm>
        </p:grpSpPr>
        <p:pic>
          <p:nvPicPr>
            <p:cNvPr id="41006" name="Picture 50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7" name="Text Box 51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$16,000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0983" name="Group 52"/>
          <p:cNvGrpSpPr>
            <a:grpSpLocks/>
          </p:cNvGrpSpPr>
          <p:nvPr/>
        </p:nvGrpSpPr>
        <p:grpSpPr bwMode="auto">
          <a:xfrm>
            <a:off x="0" y="2667000"/>
            <a:ext cx="2209800" cy="381000"/>
            <a:chOff x="0" y="4080"/>
            <a:chExt cx="1260" cy="240"/>
          </a:xfrm>
        </p:grpSpPr>
        <p:pic>
          <p:nvPicPr>
            <p:cNvPr id="41004" name="Picture 53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5" name="Text Box 54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$32,000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0984" name="Group 55"/>
          <p:cNvGrpSpPr>
            <a:grpSpLocks/>
          </p:cNvGrpSpPr>
          <p:nvPr/>
        </p:nvGrpSpPr>
        <p:grpSpPr bwMode="auto">
          <a:xfrm>
            <a:off x="0" y="2286000"/>
            <a:ext cx="2209800" cy="381000"/>
            <a:chOff x="0" y="4080"/>
            <a:chExt cx="1260" cy="240"/>
          </a:xfrm>
        </p:grpSpPr>
        <p:pic>
          <p:nvPicPr>
            <p:cNvPr id="41002" name="Picture 56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3" name="Text Box 57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$64,000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0985" name="Group 58"/>
          <p:cNvGrpSpPr>
            <a:grpSpLocks/>
          </p:cNvGrpSpPr>
          <p:nvPr/>
        </p:nvGrpSpPr>
        <p:grpSpPr bwMode="auto">
          <a:xfrm>
            <a:off x="0" y="1905000"/>
            <a:ext cx="2209800" cy="381000"/>
            <a:chOff x="0" y="4080"/>
            <a:chExt cx="1260" cy="240"/>
          </a:xfrm>
        </p:grpSpPr>
        <p:pic>
          <p:nvPicPr>
            <p:cNvPr id="41000" name="Picture 59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1" name="Text Box 60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$125,000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0986" name="Group 61"/>
          <p:cNvGrpSpPr>
            <a:grpSpLocks/>
          </p:cNvGrpSpPr>
          <p:nvPr/>
        </p:nvGrpSpPr>
        <p:grpSpPr bwMode="auto">
          <a:xfrm>
            <a:off x="0" y="1524000"/>
            <a:ext cx="2209800" cy="381000"/>
            <a:chOff x="0" y="4080"/>
            <a:chExt cx="1260" cy="240"/>
          </a:xfrm>
        </p:grpSpPr>
        <p:pic>
          <p:nvPicPr>
            <p:cNvPr id="40998" name="Picture 62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9" name="Text Box 63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$250,000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0987" name="Group 64"/>
          <p:cNvGrpSpPr>
            <a:grpSpLocks/>
          </p:cNvGrpSpPr>
          <p:nvPr/>
        </p:nvGrpSpPr>
        <p:grpSpPr bwMode="auto">
          <a:xfrm>
            <a:off x="0" y="1143000"/>
            <a:ext cx="2209800" cy="381000"/>
            <a:chOff x="0" y="4080"/>
            <a:chExt cx="1260" cy="240"/>
          </a:xfrm>
        </p:grpSpPr>
        <p:pic>
          <p:nvPicPr>
            <p:cNvPr id="40996" name="Picture 65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7" name="Text Box 66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$500,000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0988" name="Group 67"/>
          <p:cNvGrpSpPr>
            <a:grpSpLocks/>
          </p:cNvGrpSpPr>
          <p:nvPr/>
        </p:nvGrpSpPr>
        <p:grpSpPr bwMode="auto">
          <a:xfrm>
            <a:off x="0" y="762000"/>
            <a:ext cx="2209800" cy="381000"/>
            <a:chOff x="0" y="4080"/>
            <a:chExt cx="1260" cy="240"/>
          </a:xfrm>
        </p:grpSpPr>
        <p:pic>
          <p:nvPicPr>
            <p:cNvPr id="40994" name="Picture 68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5" name="Text Box 69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$1,000,000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0989" name="Group 70"/>
          <p:cNvGrpSpPr>
            <a:grpSpLocks/>
          </p:cNvGrpSpPr>
          <p:nvPr/>
        </p:nvGrpSpPr>
        <p:grpSpPr bwMode="auto">
          <a:xfrm>
            <a:off x="0" y="6450013"/>
            <a:ext cx="2211388" cy="407987"/>
            <a:chOff x="2252" y="2064"/>
            <a:chExt cx="1393" cy="257"/>
          </a:xfrm>
        </p:grpSpPr>
        <p:pic>
          <p:nvPicPr>
            <p:cNvPr id="40992" name="Picture 71" descr="answerbox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" y="2079"/>
              <a:ext cx="139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3" name="Text Box 72"/>
            <p:cNvSpPr txBox="1">
              <a:spLocks noChangeArrowheads="1"/>
            </p:cNvSpPr>
            <p:nvPr/>
          </p:nvSpPr>
          <p:spPr bwMode="auto">
            <a:xfrm>
              <a:off x="2400" y="2064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pic>
        <p:nvPicPr>
          <p:cNvPr id="26699" name="Picture 75" descr="answerbox-c"/>
          <p:cNvPicPr preferRelativeResize="0"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4986090"/>
            <a:ext cx="3427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1" name="Rectangle 73"/>
          <p:cNvSpPr txBox="1">
            <a:spLocks noChangeArrowheads="1"/>
          </p:cNvSpPr>
          <p:nvPr/>
        </p:nvSpPr>
        <p:spPr bwMode="auto">
          <a:xfrm>
            <a:off x="2514600" y="533400"/>
            <a:ext cx="632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Times New Roman" charset="0"/>
              </a:rPr>
              <a:t>Psyc240C 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Students</a:t>
            </a:r>
            <a:endParaRPr lang="en-US" sz="3600" dirty="0">
              <a:solidFill>
                <a:schemeClr val="tx2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750865"/>
      </p:ext>
    </p:extLst>
  </p:cSld>
  <p:clrMapOvr>
    <a:masterClrMapping/>
  </p:clrMapOvr>
  <p:transition xmlns:p14="http://schemas.microsoft.com/office/powerpoint/2010/main">
    <p:dissolve/>
    <p:sndAc>
      <p:stSnd>
        <p:snd r:embed="rId4" name="lets_play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autoUpdateAnimBg="0"/>
      <p:bldP spid="26645" grpId="0" animBg="1"/>
      <p:bldP spid="26646" grpId="0" animBg="1"/>
      <p:bldP spid="26647" grpId="0" animBg="1"/>
      <p:bldP spid="266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15200" cy="4953000"/>
          </a:xfrm>
        </p:spPr>
        <p:txBody>
          <a:bodyPr/>
          <a:lstStyle/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/>
              <a:t>Situation overview</a:t>
            </a:r>
          </a:p>
          <a:p>
            <a:pPr marL="862013" indent="-457200">
              <a:buClr>
                <a:srgbClr val="0090F2"/>
              </a:buClr>
              <a:buSzPct val="65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/>
              <a:t>Factors contributing to the lack of access to medical care for Yemeni children</a:t>
            </a: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 smtClean="0"/>
              <a:t>Infrastructure breakdown</a:t>
            </a: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 smtClean="0"/>
              <a:t>Crisis illness</a:t>
            </a:r>
            <a:endParaRPr lang="en-US" sz="2400" dirty="0"/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/>
              <a:t>Cholera </a:t>
            </a:r>
            <a:r>
              <a:rPr lang="en-US" sz="2400" dirty="0" smtClean="0"/>
              <a:t>outbreak</a:t>
            </a:r>
            <a:endParaRPr lang="en-US" sz="2400" dirty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/>
              <a:t>Current interventions</a:t>
            </a:r>
            <a:endParaRPr lang="en-US" sz="2400" dirty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 marL="862013" indent="-457200">
              <a:buClr>
                <a:srgbClr val="0090F2"/>
              </a:buClr>
              <a:buSzPct val="65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7110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1"/>
          <p:cNvSpPr>
            <a:spLocks noChangeArrowheads="1"/>
          </p:cNvSpPr>
          <p:nvPr/>
        </p:nvSpPr>
        <p:spPr bwMode="auto">
          <a:xfrm>
            <a:off x="-160338" y="-117475"/>
            <a:ext cx="9502776" cy="71247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charset="0"/>
            </a:endParaRP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2209800" y="5943598"/>
            <a:ext cx="3505200" cy="952327"/>
            <a:chOff x="144" y="3354"/>
            <a:chExt cx="2736" cy="438"/>
          </a:xfrm>
        </p:grpSpPr>
        <p:pic>
          <p:nvPicPr>
            <p:cNvPr id="43077" name="Picture 76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54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78" name="Text Box 77"/>
            <p:cNvSpPr txBox="1">
              <a:spLocks noChangeArrowheads="1"/>
            </p:cNvSpPr>
            <p:nvPr/>
          </p:nvSpPr>
          <p:spPr bwMode="auto">
            <a:xfrm>
              <a:off x="384" y="3360"/>
              <a:ext cx="2256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charset="0"/>
                </a:rPr>
                <a:t>C.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charset="0"/>
                </a:rPr>
                <a:t>7.7</a:t>
              </a:r>
              <a:endParaRPr lang="en-US" sz="2800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38400" y="1905000"/>
            <a:ext cx="6400800" cy="2514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chemeClr val="bg1"/>
                </a:solidFill>
                <a:latin typeface="Times New Roman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Times New Roman" charset="0"/>
              </a:rPr>
              <a:t>___ million Yemeni children lack access to basic health care.</a:t>
            </a:r>
            <a:endParaRPr lang="en-US" b="1" dirty="0">
              <a:solidFill>
                <a:schemeClr val="bg1"/>
              </a:solidFill>
              <a:latin typeface="Times New Roman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286000" y="5257800"/>
            <a:ext cx="3427413" cy="695325"/>
            <a:chOff x="144" y="3354"/>
            <a:chExt cx="2736" cy="438"/>
          </a:xfrm>
        </p:grpSpPr>
        <p:pic>
          <p:nvPicPr>
            <p:cNvPr id="43075" name="Picture 4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54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76" name="Text Box 5"/>
            <p:cNvSpPr txBox="1">
              <a:spLocks noChangeArrowheads="1"/>
            </p:cNvSpPr>
            <p:nvPr/>
          </p:nvSpPr>
          <p:spPr bwMode="auto">
            <a:xfrm>
              <a:off x="384" y="3360"/>
              <a:ext cx="22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charset="0"/>
                </a:rPr>
                <a:t>A.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charset="0"/>
                </a:rPr>
                <a:t>14.8 </a:t>
              </a:r>
              <a:endParaRPr lang="en-US" sz="2800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716588" y="5257800"/>
            <a:ext cx="3427412" cy="695325"/>
            <a:chOff x="2880" y="3360"/>
            <a:chExt cx="2736" cy="438"/>
          </a:xfrm>
        </p:grpSpPr>
        <p:pic>
          <p:nvPicPr>
            <p:cNvPr id="43073" name="Picture 7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360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74" name="Text Box 8"/>
            <p:cNvSpPr txBox="1">
              <a:spLocks noChangeArrowheads="1"/>
            </p:cNvSpPr>
            <p:nvPr/>
          </p:nvSpPr>
          <p:spPr bwMode="auto">
            <a:xfrm>
              <a:off x="3120" y="3360"/>
              <a:ext cx="22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charset="0"/>
                </a:rPr>
                <a:t>B.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charset="0"/>
                </a:rPr>
                <a:t>8.1</a:t>
              </a:r>
              <a:endParaRPr lang="en-US" sz="2800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716588" y="5943600"/>
            <a:ext cx="3427412" cy="914981"/>
            <a:chOff x="2880" y="3882"/>
            <a:chExt cx="2736" cy="438"/>
          </a:xfrm>
        </p:grpSpPr>
        <p:pic>
          <p:nvPicPr>
            <p:cNvPr id="43071" name="Picture 13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882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72" name="Text Box 14"/>
            <p:cNvSpPr txBox="1">
              <a:spLocks noChangeArrowheads="1"/>
            </p:cNvSpPr>
            <p:nvPr/>
          </p:nvSpPr>
          <p:spPr bwMode="auto">
            <a:xfrm>
              <a:off x="3120" y="3888"/>
              <a:ext cx="2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charset="0"/>
                </a:rPr>
                <a:t>D.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charset="0"/>
                </a:rPr>
                <a:t>12.8</a:t>
              </a:r>
              <a:endParaRPr lang="en-US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aphicFrame>
        <p:nvGraphicFramePr>
          <p:cNvPr id="43015" name="Object 18">
            <a:hlinkClick r:id="" action="ppaction://noaction" highlightClick="1">
              <a:snd r:embed="rId6" name="ask_audience.wav"/>
            </a:hlinkClick>
          </p:cNvPr>
          <p:cNvGraphicFramePr>
            <a:graphicFrameLocks/>
          </p:cNvGraphicFramePr>
          <p:nvPr/>
        </p:nvGraphicFramePr>
        <p:xfrm>
          <a:off x="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Clip" r:id="rId7" imgW="1428949" imgH="1076475" progId="MS_ClipArt_Gallery.5">
                  <p:embed/>
                </p:oleObj>
              </mc:Choice>
              <mc:Fallback>
                <p:oleObj name="Clip" r:id="rId7" imgW="1428949" imgH="1076475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19">
            <a:hlinkClick r:id="" action="ppaction://noaction" highlightClick="1">
              <a:snd r:embed="rId9" name="CHIMES.WAV"/>
            </a:hlinkClick>
          </p:cNvPr>
          <p:cNvGraphicFramePr>
            <a:graphicFrameLocks/>
          </p:cNvGraphicFramePr>
          <p:nvPr/>
        </p:nvGraphicFramePr>
        <p:xfrm>
          <a:off x="76200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Clip" r:id="rId10" imgW="1428949" imgH="800212" progId="MS_ClipArt_Gallery.5">
                  <p:embed/>
                </p:oleObj>
              </mc:Choice>
              <mc:Fallback>
                <p:oleObj name="Clip" r:id="rId10" imgW="1428949" imgH="800212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68580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7" name="Picture 20" descr="50-50">
            <a:hlinkClick r:id="" action="ppaction://noaction" highlightClick="1">
              <a:snd r:embed="rId12" name="LASER.WAV"/>
            </a:hlinkClick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85800" cy="685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8686800" y="64008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62" name="AutoShape 22">
            <a:hlinkClick r:id="" action="ppaction://noaction" highlightClick="1">
              <a:snd r:embed="rId14" name="wronganswer.wav"/>
            </a:hlinkClick>
          </p:cNvPr>
          <p:cNvSpPr>
            <a:spLocks noChangeArrowheads="1"/>
          </p:cNvSpPr>
          <p:nvPr/>
        </p:nvSpPr>
        <p:spPr bwMode="auto">
          <a:xfrm>
            <a:off x="8686800" y="54102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63" name="AutoShape 23">
            <a:hlinkClick r:id="" action="ppaction://noaction" highlightClick="1">
              <a:snd r:embed="rId14" name="wronganswer.wav"/>
            </a:hlinkClick>
          </p:cNvPr>
          <p:cNvSpPr>
            <a:spLocks noChangeArrowheads="1"/>
          </p:cNvSpPr>
          <p:nvPr/>
        </p:nvSpPr>
        <p:spPr bwMode="auto">
          <a:xfrm>
            <a:off x="5181600" y="64008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64" name="AutoShape 24">
            <a:hlinkClick r:id="" action="ppaction://noaction" highlightClick="1">
              <a:snd r:embed="rId14" name="wronganswer.wav"/>
            </a:hlinkClick>
          </p:cNvPr>
          <p:cNvSpPr>
            <a:spLocks noChangeArrowheads="1"/>
          </p:cNvSpPr>
          <p:nvPr/>
        </p:nvSpPr>
        <p:spPr bwMode="auto">
          <a:xfrm>
            <a:off x="5334000" y="54102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3022" name="Group 25"/>
          <p:cNvGrpSpPr>
            <a:grpSpLocks/>
          </p:cNvGrpSpPr>
          <p:nvPr/>
        </p:nvGrpSpPr>
        <p:grpSpPr bwMode="auto">
          <a:xfrm>
            <a:off x="0" y="6096000"/>
            <a:ext cx="2209800" cy="381000"/>
            <a:chOff x="0" y="4080"/>
            <a:chExt cx="1260" cy="240"/>
          </a:xfrm>
        </p:grpSpPr>
        <p:pic>
          <p:nvPicPr>
            <p:cNvPr id="43069" name="Picture 26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70" name="Text Box 27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$200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3023" name="Group 28"/>
          <p:cNvGrpSpPr>
            <a:grpSpLocks/>
          </p:cNvGrpSpPr>
          <p:nvPr/>
        </p:nvGrpSpPr>
        <p:grpSpPr bwMode="auto">
          <a:xfrm>
            <a:off x="0" y="5715000"/>
            <a:ext cx="2209800" cy="381000"/>
            <a:chOff x="0" y="4080"/>
            <a:chExt cx="1260" cy="240"/>
          </a:xfrm>
        </p:grpSpPr>
        <p:pic>
          <p:nvPicPr>
            <p:cNvPr id="43067" name="Picture 29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68" name="Text Box 30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$300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3024" name="Group 31"/>
          <p:cNvGrpSpPr>
            <a:grpSpLocks/>
          </p:cNvGrpSpPr>
          <p:nvPr/>
        </p:nvGrpSpPr>
        <p:grpSpPr bwMode="auto">
          <a:xfrm>
            <a:off x="0" y="5334000"/>
            <a:ext cx="2209800" cy="381000"/>
            <a:chOff x="0" y="4080"/>
            <a:chExt cx="1260" cy="240"/>
          </a:xfrm>
        </p:grpSpPr>
        <p:pic>
          <p:nvPicPr>
            <p:cNvPr id="43065" name="Picture 32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66" name="Text Box 33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$400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3025" name="Group 34"/>
          <p:cNvGrpSpPr>
            <a:grpSpLocks/>
          </p:cNvGrpSpPr>
          <p:nvPr/>
        </p:nvGrpSpPr>
        <p:grpSpPr bwMode="auto">
          <a:xfrm>
            <a:off x="0" y="4953000"/>
            <a:ext cx="2209800" cy="381000"/>
            <a:chOff x="0" y="4080"/>
            <a:chExt cx="1260" cy="240"/>
          </a:xfrm>
        </p:grpSpPr>
        <p:pic>
          <p:nvPicPr>
            <p:cNvPr id="43063" name="Picture 35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64" name="Text Box 36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$500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3026" name="Group 40"/>
          <p:cNvGrpSpPr>
            <a:grpSpLocks/>
          </p:cNvGrpSpPr>
          <p:nvPr/>
        </p:nvGrpSpPr>
        <p:grpSpPr bwMode="auto">
          <a:xfrm>
            <a:off x="0" y="4191000"/>
            <a:ext cx="2209800" cy="381000"/>
            <a:chOff x="0" y="4080"/>
            <a:chExt cx="1260" cy="240"/>
          </a:xfrm>
        </p:grpSpPr>
        <p:pic>
          <p:nvPicPr>
            <p:cNvPr id="43061" name="Picture 41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62" name="Text Box 42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$2,000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3027" name="Group 43"/>
          <p:cNvGrpSpPr>
            <a:grpSpLocks/>
          </p:cNvGrpSpPr>
          <p:nvPr/>
        </p:nvGrpSpPr>
        <p:grpSpPr bwMode="auto">
          <a:xfrm>
            <a:off x="0" y="3810000"/>
            <a:ext cx="2209800" cy="381000"/>
            <a:chOff x="0" y="4080"/>
            <a:chExt cx="1260" cy="240"/>
          </a:xfrm>
        </p:grpSpPr>
        <p:pic>
          <p:nvPicPr>
            <p:cNvPr id="43059" name="Picture 44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60" name="Text Box 45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$4,000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3028" name="Group 46"/>
          <p:cNvGrpSpPr>
            <a:grpSpLocks/>
          </p:cNvGrpSpPr>
          <p:nvPr/>
        </p:nvGrpSpPr>
        <p:grpSpPr bwMode="auto">
          <a:xfrm>
            <a:off x="0" y="3429000"/>
            <a:ext cx="2209800" cy="381000"/>
            <a:chOff x="0" y="4080"/>
            <a:chExt cx="1260" cy="240"/>
          </a:xfrm>
        </p:grpSpPr>
        <p:pic>
          <p:nvPicPr>
            <p:cNvPr id="43057" name="Picture 47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58" name="Text Box 48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$8,000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3029" name="Group 49"/>
          <p:cNvGrpSpPr>
            <a:grpSpLocks/>
          </p:cNvGrpSpPr>
          <p:nvPr/>
        </p:nvGrpSpPr>
        <p:grpSpPr bwMode="auto">
          <a:xfrm>
            <a:off x="0" y="6477000"/>
            <a:ext cx="2209800" cy="381000"/>
            <a:chOff x="0" y="4080"/>
            <a:chExt cx="1260" cy="240"/>
          </a:xfrm>
        </p:grpSpPr>
        <p:pic>
          <p:nvPicPr>
            <p:cNvPr id="43055" name="Picture 50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56" name="Text Box 51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3030" name="Group 52"/>
          <p:cNvGrpSpPr>
            <a:grpSpLocks/>
          </p:cNvGrpSpPr>
          <p:nvPr/>
        </p:nvGrpSpPr>
        <p:grpSpPr bwMode="auto">
          <a:xfrm>
            <a:off x="0" y="2667000"/>
            <a:ext cx="2209800" cy="381000"/>
            <a:chOff x="0" y="4080"/>
            <a:chExt cx="1260" cy="240"/>
          </a:xfrm>
        </p:grpSpPr>
        <p:pic>
          <p:nvPicPr>
            <p:cNvPr id="43053" name="Picture 53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54" name="Text Box 54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$32,000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3031" name="Group 55"/>
          <p:cNvGrpSpPr>
            <a:grpSpLocks/>
          </p:cNvGrpSpPr>
          <p:nvPr/>
        </p:nvGrpSpPr>
        <p:grpSpPr bwMode="auto">
          <a:xfrm>
            <a:off x="0" y="2286000"/>
            <a:ext cx="2209800" cy="381000"/>
            <a:chOff x="0" y="4080"/>
            <a:chExt cx="1260" cy="240"/>
          </a:xfrm>
        </p:grpSpPr>
        <p:pic>
          <p:nvPicPr>
            <p:cNvPr id="43051" name="Picture 56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52" name="Text Box 57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$64,000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3032" name="Group 58"/>
          <p:cNvGrpSpPr>
            <a:grpSpLocks/>
          </p:cNvGrpSpPr>
          <p:nvPr/>
        </p:nvGrpSpPr>
        <p:grpSpPr bwMode="auto">
          <a:xfrm>
            <a:off x="0" y="1905000"/>
            <a:ext cx="2209800" cy="381000"/>
            <a:chOff x="0" y="4080"/>
            <a:chExt cx="1260" cy="240"/>
          </a:xfrm>
        </p:grpSpPr>
        <p:pic>
          <p:nvPicPr>
            <p:cNvPr id="43049" name="Picture 59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50" name="Text Box 60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$125,000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3033" name="Group 61"/>
          <p:cNvGrpSpPr>
            <a:grpSpLocks/>
          </p:cNvGrpSpPr>
          <p:nvPr/>
        </p:nvGrpSpPr>
        <p:grpSpPr bwMode="auto">
          <a:xfrm>
            <a:off x="0" y="1524000"/>
            <a:ext cx="2209800" cy="381000"/>
            <a:chOff x="0" y="4080"/>
            <a:chExt cx="1260" cy="240"/>
          </a:xfrm>
        </p:grpSpPr>
        <p:pic>
          <p:nvPicPr>
            <p:cNvPr id="43047" name="Picture 62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8" name="Text Box 63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$250,000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3034" name="Group 64"/>
          <p:cNvGrpSpPr>
            <a:grpSpLocks/>
          </p:cNvGrpSpPr>
          <p:nvPr/>
        </p:nvGrpSpPr>
        <p:grpSpPr bwMode="auto">
          <a:xfrm>
            <a:off x="0" y="1143000"/>
            <a:ext cx="2209800" cy="381000"/>
            <a:chOff x="0" y="4080"/>
            <a:chExt cx="1260" cy="240"/>
          </a:xfrm>
        </p:grpSpPr>
        <p:pic>
          <p:nvPicPr>
            <p:cNvPr id="43045" name="Picture 65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6" name="Text Box 66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$500,000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3035" name="Group 67"/>
          <p:cNvGrpSpPr>
            <a:grpSpLocks/>
          </p:cNvGrpSpPr>
          <p:nvPr/>
        </p:nvGrpSpPr>
        <p:grpSpPr bwMode="auto">
          <a:xfrm>
            <a:off x="0" y="762000"/>
            <a:ext cx="2209800" cy="381000"/>
            <a:chOff x="0" y="4080"/>
            <a:chExt cx="1260" cy="240"/>
          </a:xfrm>
        </p:grpSpPr>
        <p:pic>
          <p:nvPicPr>
            <p:cNvPr id="43043" name="Picture 68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4" name="Text Box 69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$1,000,000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pic>
        <p:nvPicPr>
          <p:cNvPr id="35914" name="Picture 74" descr="answerbox-c"/>
          <p:cNvPicPr preferRelativeResize="0"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5257800"/>
            <a:ext cx="34274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7" name="Rectangle 73"/>
          <p:cNvSpPr txBox="1">
            <a:spLocks noChangeArrowheads="1"/>
          </p:cNvSpPr>
          <p:nvPr/>
        </p:nvSpPr>
        <p:spPr bwMode="auto">
          <a:xfrm>
            <a:off x="2514600" y="533400"/>
            <a:ext cx="632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Times New Roman" charset="0"/>
              </a:rPr>
              <a:t>Psyc240C 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Students</a:t>
            </a:r>
            <a:endParaRPr lang="en-US" sz="3600" dirty="0">
              <a:solidFill>
                <a:schemeClr val="tx2"/>
              </a:solidFill>
              <a:latin typeface="Times New Roman" charset="0"/>
            </a:endParaRPr>
          </a:p>
        </p:txBody>
      </p:sp>
      <p:pic>
        <p:nvPicPr>
          <p:cNvPr id="43038" name="Picture 50" descr="answerbo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2209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9" name="Text Box 51"/>
          <p:cNvSpPr txBox="1">
            <a:spLocks noChangeArrowheads="1"/>
          </p:cNvSpPr>
          <p:nvPr/>
        </p:nvSpPr>
        <p:spPr bwMode="auto">
          <a:xfrm>
            <a:off x="252413" y="3048000"/>
            <a:ext cx="1684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  <a:latin typeface="Times New Roman" charset="0"/>
              </a:rPr>
              <a:t>$16,000</a:t>
            </a:r>
            <a:endParaRPr lang="en-US" sz="4000">
              <a:solidFill>
                <a:schemeClr val="bg1"/>
              </a:solidFill>
              <a:latin typeface="Times New Roman" charset="0"/>
            </a:endParaRPr>
          </a:p>
        </p:txBody>
      </p:sp>
      <p:grpSp>
        <p:nvGrpSpPr>
          <p:cNvPr id="43040" name="Group 70"/>
          <p:cNvGrpSpPr>
            <a:grpSpLocks/>
          </p:cNvGrpSpPr>
          <p:nvPr/>
        </p:nvGrpSpPr>
        <p:grpSpPr bwMode="auto">
          <a:xfrm>
            <a:off x="0" y="4572000"/>
            <a:ext cx="2211388" cy="407988"/>
            <a:chOff x="2252" y="2064"/>
            <a:chExt cx="1393" cy="257"/>
          </a:xfrm>
        </p:grpSpPr>
        <p:pic>
          <p:nvPicPr>
            <p:cNvPr id="43041" name="Picture 71" descr="answerbox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" y="2079"/>
              <a:ext cx="139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2" name="Text Box 72"/>
            <p:cNvSpPr txBox="1">
              <a:spLocks noChangeArrowheads="1"/>
            </p:cNvSpPr>
            <p:nvPr/>
          </p:nvSpPr>
          <p:spPr bwMode="auto">
            <a:xfrm>
              <a:off x="2400" y="2064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5548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/>
      <p:bldP spid="35861" grpId="0" animBg="1"/>
      <p:bldP spid="35862" grpId="0" animBg="1"/>
      <p:bldP spid="35863" grpId="0" animBg="1"/>
      <p:bldP spid="3586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1"/>
          <p:cNvSpPr>
            <a:spLocks noChangeArrowheads="1"/>
          </p:cNvSpPr>
          <p:nvPr/>
        </p:nvSpPr>
        <p:spPr bwMode="auto">
          <a:xfrm>
            <a:off x="-160338" y="-117475"/>
            <a:ext cx="9502776" cy="71247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38400" y="1752600"/>
            <a:ext cx="63246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latin typeface="Times New Roman" charset="0"/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charset="0"/>
              </a:rPr>
              <a:t>	Yemeni children are mostly dying from ______</a:t>
            </a:r>
            <a:endParaRPr lang="en-US" b="1" dirty="0">
              <a:solidFill>
                <a:schemeClr val="bg1"/>
              </a:solidFill>
              <a:latin typeface="Times New Roman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5257800"/>
            <a:ext cx="3427413" cy="695325"/>
            <a:chOff x="144" y="3354"/>
            <a:chExt cx="2736" cy="438"/>
          </a:xfrm>
        </p:grpSpPr>
        <p:pic>
          <p:nvPicPr>
            <p:cNvPr id="45125" name="Picture 4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54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26" name="Text Box 5"/>
            <p:cNvSpPr txBox="1">
              <a:spLocks noChangeArrowheads="1"/>
            </p:cNvSpPr>
            <p:nvPr/>
          </p:nvSpPr>
          <p:spPr bwMode="auto">
            <a:xfrm>
              <a:off x="384" y="3433"/>
              <a:ext cx="24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bg1"/>
                  </a:solidFill>
                  <a:latin typeface="Times New Roman" charset="0"/>
                </a:rPr>
                <a:t>A. 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charset="0"/>
                </a:rPr>
                <a:t>Preventable illnesses</a:t>
              </a:r>
              <a:endParaRPr lang="en-US" sz="2000" dirty="0">
                <a:latin typeface="Times New Roman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716588" y="5257800"/>
            <a:ext cx="3427412" cy="695325"/>
            <a:chOff x="2880" y="3360"/>
            <a:chExt cx="2736" cy="438"/>
          </a:xfrm>
        </p:grpSpPr>
        <p:pic>
          <p:nvPicPr>
            <p:cNvPr id="45123" name="Picture 7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360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24" name="Text Box 8"/>
            <p:cNvSpPr txBox="1">
              <a:spLocks noChangeArrowheads="1"/>
            </p:cNvSpPr>
            <p:nvPr/>
          </p:nvSpPr>
          <p:spPr bwMode="auto">
            <a:xfrm>
              <a:off x="3120" y="3412"/>
              <a:ext cx="24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Times New Roman" charset="0"/>
                </a:rPr>
                <a:t>B. </a:t>
              </a:r>
              <a:r>
                <a:rPr lang="en-US" dirty="0" smtClean="0">
                  <a:solidFill>
                    <a:schemeClr val="bg1"/>
                  </a:solidFill>
                  <a:latin typeface="Times New Roman" charset="0"/>
                </a:rPr>
                <a:t>Cancer</a:t>
              </a:r>
              <a:endParaRPr lang="en-US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286000" y="6162675"/>
            <a:ext cx="3427413" cy="695325"/>
            <a:chOff x="144" y="3882"/>
            <a:chExt cx="2736" cy="438"/>
          </a:xfrm>
        </p:grpSpPr>
        <p:pic>
          <p:nvPicPr>
            <p:cNvPr id="45121" name="Picture 10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82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22" name="Text Box 11"/>
            <p:cNvSpPr txBox="1">
              <a:spLocks noChangeArrowheads="1"/>
            </p:cNvSpPr>
            <p:nvPr/>
          </p:nvSpPr>
          <p:spPr bwMode="auto">
            <a:xfrm>
              <a:off x="384" y="3935"/>
              <a:ext cx="230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Times New Roman" charset="0"/>
                </a:rPr>
                <a:t>C. </a:t>
              </a:r>
              <a:r>
                <a:rPr lang="en-US" dirty="0" smtClean="0">
                  <a:solidFill>
                    <a:schemeClr val="bg1"/>
                  </a:solidFill>
                  <a:latin typeface="Times New Roman" charset="0"/>
                </a:rPr>
                <a:t>Bombings </a:t>
              </a:r>
              <a:endParaRPr lang="en-US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716588" y="6162675"/>
            <a:ext cx="3427412" cy="695325"/>
            <a:chOff x="2880" y="3882"/>
            <a:chExt cx="2736" cy="438"/>
          </a:xfrm>
        </p:grpSpPr>
        <p:pic>
          <p:nvPicPr>
            <p:cNvPr id="45119" name="Picture 13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882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20" name="Text Box 14"/>
            <p:cNvSpPr txBox="1">
              <a:spLocks noChangeArrowheads="1"/>
            </p:cNvSpPr>
            <p:nvPr/>
          </p:nvSpPr>
          <p:spPr bwMode="auto">
            <a:xfrm>
              <a:off x="3120" y="3934"/>
              <a:ext cx="230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Times New Roman" charset="0"/>
                </a:rPr>
                <a:t>D. All of the above</a:t>
              </a:r>
            </a:p>
          </p:txBody>
        </p:sp>
      </p:grpSp>
      <p:graphicFrame>
        <p:nvGraphicFramePr>
          <p:cNvPr id="45063" name="Object 18">
            <a:hlinkClick r:id="" action="ppaction://noaction" highlightClick="1">
              <a:snd r:embed="rId6" name="ask_audience.wav"/>
            </a:hlinkClick>
          </p:cNvPr>
          <p:cNvGraphicFramePr>
            <a:graphicFrameLocks/>
          </p:cNvGraphicFramePr>
          <p:nvPr/>
        </p:nvGraphicFramePr>
        <p:xfrm>
          <a:off x="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Clip" r:id="rId7" imgW="1428949" imgH="1076475" progId="MS_ClipArt_Gallery.5">
                  <p:embed/>
                </p:oleObj>
              </mc:Choice>
              <mc:Fallback>
                <p:oleObj name="Clip" r:id="rId7" imgW="1428949" imgH="1076475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19">
            <a:hlinkClick r:id="" action="ppaction://noaction" highlightClick="1">
              <a:snd r:embed="rId9" name="CHIMES.WAV"/>
            </a:hlinkClick>
          </p:cNvPr>
          <p:cNvGraphicFramePr>
            <a:graphicFrameLocks/>
          </p:cNvGraphicFramePr>
          <p:nvPr/>
        </p:nvGraphicFramePr>
        <p:xfrm>
          <a:off x="76200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Clip" r:id="rId10" imgW="1428949" imgH="800212" progId="MS_ClipArt_Gallery.5">
                  <p:embed/>
                </p:oleObj>
              </mc:Choice>
              <mc:Fallback>
                <p:oleObj name="Clip" r:id="rId10" imgW="1428949" imgH="800212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68580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5" name="Picture 20" descr="50-50">
            <a:hlinkClick r:id="" action="ppaction://noaction" highlightClick="1">
              <a:snd r:embed="rId12" name="LASER.WAV"/>
            </a:hlinkClick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85800" cy="685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37" name="AutoShape 21"/>
          <p:cNvSpPr>
            <a:spLocks noChangeArrowheads="1"/>
          </p:cNvSpPr>
          <p:nvPr/>
        </p:nvSpPr>
        <p:spPr bwMode="auto">
          <a:xfrm>
            <a:off x="5257800" y="63246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38" name="AutoShape 22">
            <a:hlinkClick r:id="" action="ppaction://noaction" highlightClick="1">
              <a:snd r:embed="rId14" name="wronganswer.wav"/>
            </a:hlinkClick>
          </p:cNvPr>
          <p:cNvSpPr>
            <a:spLocks noChangeArrowheads="1"/>
          </p:cNvSpPr>
          <p:nvPr/>
        </p:nvSpPr>
        <p:spPr bwMode="auto">
          <a:xfrm>
            <a:off x="8686800" y="54102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39" name="AutoShape 23">
            <a:hlinkClick r:id="" action="ppaction://noaction" highlightClick="1">
              <a:snd r:embed="rId14" name="wronganswer.wav"/>
            </a:hlinkClick>
          </p:cNvPr>
          <p:cNvSpPr>
            <a:spLocks noChangeArrowheads="1"/>
          </p:cNvSpPr>
          <p:nvPr/>
        </p:nvSpPr>
        <p:spPr bwMode="auto">
          <a:xfrm>
            <a:off x="5257800" y="54102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40" name="AutoShape 24">
            <a:hlinkClick r:id="" action="ppaction://noaction" highlightClick="1">
              <a:snd r:embed="rId14" name="wronganswer.wav"/>
            </a:hlinkClick>
          </p:cNvPr>
          <p:cNvSpPr>
            <a:spLocks noChangeArrowheads="1"/>
          </p:cNvSpPr>
          <p:nvPr/>
        </p:nvSpPr>
        <p:spPr bwMode="auto">
          <a:xfrm>
            <a:off x="8610600" y="63246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5070" name="Group 25"/>
          <p:cNvGrpSpPr>
            <a:grpSpLocks/>
          </p:cNvGrpSpPr>
          <p:nvPr/>
        </p:nvGrpSpPr>
        <p:grpSpPr bwMode="auto">
          <a:xfrm>
            <a:off x="0" y="6096000"/>
            <a:ext cx="2209800" cy="381000"/>
            <a:chOff x="0" y="4080"/>
            <a:chExt cx="1260" cy="240"/>
          </a:xfrm>
        </p:grpSpPr>
        <p:pic>
          <p:nvPicPr>
            <p:cNvPr id="45117" name="Picture 26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18" name="Text Box 27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$200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5071" name="Group 28"/>
          <p:cNvGrpSpPr>
            <a:grpSpLocks/>
          </p:cNvGrpSpPr>
          <p:nvPr/>
        </p:nvGrpSpPr>
        <p:grpSpPr bwMode="auto">
          <a:xfrm>
            <a:off x="0" y="5715000"/>
            <a:ext cx="2209800" cy="381000"/>
            <a:chOff x="0" y="4080"/>
            <a:chExt cx="1260" cy="240"/>
          </a:xfrm>
        </p:grpSpPr>
        <p:pic>
          <p:nvPicPr>
            <p:cNvPr id="45115" name="Picture 29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16" name="Text Box 30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$300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5072" name="Group 31"/>
          <p:cNvGrpSpPr>
            <a:grpSpLocks/>
          </p:cNvGrpSpPr>
          <p:nvPr/>
        </p:nvGrpSpPr>
        <p:grpSpPr bwMode="auto">
          <a:xfrm>
            <a:off x="0" y="5334000"/>
            <a:ext cx="2209800" cy="381000"/>
            <a:chOff x="0" y="4080"/>
            <a:chExt cx="1260" cy="240"/>
          </a:xfrm>
        </p:grpSpPr>
        <p:pic>
          <p:nvPicPr>
            <p:cNvPr id="45113" name="Picture 32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14" name="Text Box 33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$400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5073" name="Group 34"/>
          <p:cNvGrpSpPr>
            <a:grpSpLocks/>
          </p:cNvGrpSpPr>
          <p:nvPr/>
        </p:nvGrpSpPr>
        <p:grpSpPr bwMode="auto">
          <a:xfrm>
            <a:off x="0" y="4953000"/>
            <a:ext cx="2209800" cy="381000"/>
            <a:chOff x="0" y="4080"/>
            <a:chExt cx="1260" cy="240"/>
          </a:xfrm>
        </p:grpSpPr>
        <p:pic>
          <p:nvPicPr>
            <p:cNvPr id="45111" name="Picture 35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12" name="Text Box 36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$500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5074" name="Group 37"/>
          <p:cNvGrpSpPr>
            <a:grpSpLocks/>
          </p:cNvGrpSpPr>
          <p:nvPr/>
        </p:nvGrpSpPr>
        <p:grpSpPr bwMode="auto">
          <a:xfrm>
            <a:off x="0" y="4572000"/>
            <a:ext cx="2209800" cy="381000"/>
            <a:chOff x="0" y="4080"/>
            <a:chExt cx="1260" cy="240"/>
          </a:xfrm>
        </p:grpSpPr>
        <p:pic>
          <p:nvPicPr>
            <p:cNvPr id="45109" name="Picture 38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10" name="Text Box 39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5075" name="Group 40"/>
          <p:cNvGrpSpPr>
            <a:grpSpLocks/>
          </p:cNvGrpSpPr>
          <p:nvPr/>
        </p:nvGrpSpPr>
        <p:grpSpPr bwMode="auto">
          <a:xfrm>
            <a:off x="0" y="4191000"/>
            <a:ext cx="2209800" cy="381000"/>
            <a:chOff x="0" y="4080"/>
            <a:chExt cx="1260" cy="240"/>
          </a:xfrm>
        </p:grpSpPr>
        <p:pic>
          <p:nvPicPr>
            <p:cNvPr id="45107" name="Picture 41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08" name="Text Box 42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$2,000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5076" name="Group 46"/>
          <p:cNvGrpSpPr>
            <a:grpSpLocks/>
          </p:cNvGrpSpPr>
          <p:nvPr/>
        </p:nvGrpSpPr>
        <p:grpSpPr bwMode="auto">
          <a:xfrm>
            <a:off x="0" y="6477000"/>
            <a:ext cx="2209800" cy="381000"/>
            <a:chOff x="0" y="4080"/>
            <a:chExt cx="1260" cy="240"/>
          </a:xfrm>
        </p:grpSpPr>
        <p:pic>
          <p:nvPicPr>
            <p:cNvPr id="45105" name="Picture 47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06" name="Text Box 48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5077" name="Group 49"/>
          <p:cNvGrpSpPr>
            <a:grpSpLocks/>
          </p:cNvGrpSpPr>
          <p:nvPr/>
        </p:nvGrpSpPr>
        <p:grpSpPr bwMode="auto">
          <a:xfrm>
            <a:off x="0" y="3048000"/>
            <a:ext cx="2209800" cy="381000"/>
            <a:chOff x="0" y="4080"/>
            <a:chExt cx="1260" cy="240"/>
          </a:xfrm>
        </p:grpSpPr>
        <p:pic>
          <p:nvPicPr>
            <p:cNvPr id="45103" name="Picture 50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04" name="Text Box 51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$16,000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5078" name="Group 52"/>
          <p:cNvGrpSpPr>
            <a:grpSpLocks/>
          </p:cNvGrpSpPr>
          <p:nvPr/>
        </p:nvGrpSpPr>
        <p:grpSpPr bwMode="auto">
          <a:xfrm>
            <a:off x="0" y="2667000"/>
            <a:ext cx="2209800" cy="381000"/>
            <a:chOff x="0" y="4080"/>
            <a:chExt cx="1260" cy="240"/>
          </a:xfrm>
        </p:grpSpPr>
        <p:pic>
          <p:nvPicPr>
            <p:cNvPr id="45101" name="Picture 53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02" name="Text Box 54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$32,000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5079" name="Group 55"/>
          <p:cNvGrpSpPr>
            <a:grpSpLocks/>
          </p:cNvGrpSpPr>
          <p:nvPr/>
        </p:nvGrpSpPr>
        <p:grpSpPr bwMode="auto">
          <a:xfrm>
            <a:off x="0" y="2286000"/>
            <a:ext cx="2209800" cy="381000"/>
            <a:chOff x="0" y="4080"/>
            <a:chExt cx="1260" cy="240"/>
          </a:xfrm>
        </p:grpSpPr>
        <p:pic>
          <p:nvPicPr>
            <p:cNvPr id="45099" name="Picture 56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00" name="Text Box 57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$64,000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5080" name="Group 58"/>
          <p:cNvGrpSpPr>
            <a:grpSpLocks/>
          </p:cNvGrpSpPr>
          <p:nvPr/>
        </p:nvGrpSpPr>
        <p:grpSpPr bwMode="auto">
          <a:xfrm>
            <a:off x="0" y="1905000"/>
            <a:ext cx="2209800" cy="381000"/>
            <a:chOff x="0" y="4080"/>
            <a:chExt cx="1260" cy="240"/>
          </a:xfrm>
        </p:grpSpPr>
        <p:pic>
          <p:nvPicPr>
            <p:cNvPr id="45097" name="Picture 59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98" name="Text Box 60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$125,000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5081" name="Group 61"/>
          <p:cNvGrpSpPr>
            <a:grpSpLocks/>
          </p:cNvGrpSpPr>
          <p:nvPr/>
        </p:nvGrpSpPr>
        <p:grpSpPr bwMode="auto">
          <a:xfrm>
            <a:off x="0" y="1524000"/>
            <a:ext cx="2209800" cy="381000"/>
            <a:chOff x="0" y="4080"/>
            <a:chExt cx="1260" cy="240"/>
          </a:xfrm>
        </p:grpSpPr>
        <p:pic>
          <p:nvPicPr>
            <p:cNvPr id="45095" name="Picture 62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96" name="Text Box 63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$250,000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5082" name="Group 64"/>
          <p:cNvGrpSpPr>
            <a:grpSpLocks/>
          </p:cNvGrpSpPr>
          <p:nvPr/>
        </p:nvGrpSpPr>
        <p:grpSpPr bwMode="auto">
          <a:xfrm>
            <a:off x="0" y="1143000"/>
            <a:ext cx="2209800" cy="381000"/>
            <a:chOff x="0" y="4080"/>
            <a:chExt cx="1260" cy="240"/>
          </a:xfrm>
        </p:grpSpPr>
        <p:pic>
          <p:nvPicPr>
            <p:cNvPr id="45093" name="Picture 65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94" name="Text Box 66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$500,000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5083" name="Group 67"/>
          <p:cNvGrpSpPr>
            <a:grpSpLocks/>
          </p:cNvGrpSpPr>
          <p:nvPr/>
        </p:nvGrpSpPr>
        <p:grpSpPr bwMode="auto">
          <a:xfrm>
            <a:off x="0" y="762000"/>
            <a:ext cx="2209800" cy="381000"/>
            <a:chOff x="0" y="4080"/>
            <a:chExt cx="1260" cy="240"/>
          </a:xfrm>
        </p:grpSpPr>
        <p:pic>
          <p:nvPicPr>
            <p:cNvPr id="45091" name="Picture 68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92" name="Text Box 69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$1,000,000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sp>
        <p:nvSpPr>
          <p:cNvPr id="45084" name="Rectangle 73"/>
          <p:cNvSpPr>
            <a:spLocks noGrp="1" noChangeArrowheads="1"/>
          </p:cNvSpPr>
          <p:nvPr>
            <p:ph type="title"/>
          </p:nvPr>
        </p:nvSpPr>
        <p:spPr>
          <a:xfrm>
            <a:off x="2514600" y="533400"/>
            <a:ext cx="6324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Times New Roman" charset="0"/>
              </a:rPr>
              <a:t>Psyc240C </a:t>
            </a:r>
            <a:r>
              <a:rPr lang="en-US" dirty="0">
                <a:solidFill>
                  <a:schemeClr val="bg1"/>
                </a:solidFill>
                <a:latin typeface="Times New Roman" charset="0"/>
              </a:rPr>
              <a:t>Students</a:t>
            </a:r>
            <a:endParaRPr lang="en-US" dirty="0">
              <a:latin typeface="Times New Roman" charset="0"/>
            </a:endParaRPr>
          </a:p>
        </p:txBody>
      </p:sp>
      <p:pic>
        <p:nvPicPr>
          <p:cNvPr id="34890" name="Picture 74" descr="answerbox-c"/>
          <p:cNvPicPr preferRelativeResize="0"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5257800"/>
            <a:ext cx="34274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6" name="Picture 47" descr="answerbo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209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7" name="Text Box 48"/>
          <p:cNvSpPr txBox="1">
            <a:spLocks noChangeArrowheads="1"/>
          </p:cNvSpPr>
          <p:nvPr/>
        </p:nvSpPr>
        <p:spPr bwMode="auto">
          <a:xfrm>
            <a:off x="252413" y="3429000"/>
            <a:ext cx="1684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  <a:latin typeface="Times New Roman" charset="0"/>
              </a:rPr>
              <a:t>$8,000</a:t>
            </a:r>
            <a:endParaRPr lang="en-US" sz="4000">
              <a:solidFill>
                <a:schemeClr val="bg1"/>
              </a:solidFill>
              <a:latin typeface="Times New Roman" charset="0"/>
            </a:endParaRPr>
          </a:p>
        </p:txBody>
      </p:sp>
      <p:grpSp>
        <p:nvGrpSpPr>
          <p:cNvPr id="45088" name="Group 70"/>
          <p:cNvGrpSpPr>
            <a:grpSpLocks/>
          </p:cNvGrpSpPr>
          <p:nvPr/>
        </p:nvGrpSpPr>
        <p:grpSpPr bwMode="auto">
          <a:xfrm>
            <a:off x="0" y="3810000"/>
            <a:ext cx="2211388" cy="407988"/>
            <a:chOff x="2252" y="2064"/>
            <a:chExt cx="1393" cy="257"/>
          </a:xfrm>
        </p:grpSpPr>
        <p:pic>
          <p:nvPicPr>
            <p:cNvPr id="45089" name="Picture 71" descr="answerbox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" y="2079"/>
              <a:ext cx="139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90" name="Text Box 72"/>
            <p:cNvSpPr txBox="1">
              <a:spLocks noChangeArrowheads="1"/>
            </p:cNvSpPr>
            <p:nvPr/>
          </p:nvSpPr>
          <p:spPr bwMode="auto">
            <a:xfrm>
              <a:off x="2400" y="2064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$4,000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5684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  <p:bldP spid="34837" grpId="0" animBg="1"/>
      <p:bldP spid="34838" grpId="0" animBg="1"/>
      <p:bldP spid="34839" grpId="0" animBg="1"/>
      <p:bldP spid="348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1"/>
          <p:cNvSpPr>
            <a:spLocks noChangeArrowheads="1"/>
          </p:cNvSpPr>
          <p:nvPr/>
        </p:nvSpPr>
        <p:spPr bwMode="auto">
          <a:xfrm>
            <a:off x="-160338" y="-117475"/>
            <a:ext cx="9502776" cy="71247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charset="0"/>
            </a:endParaRP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2209800" y="5943599"/>
            <a:ext cx="3505200" cy="967547"/>
            <a:chOff x="144" y="3354"/>
            <a:chExt cx="2736" cy="445"/>
          </a:xfrm>
        </p:grpSpPr>
        <p:pic>
          <p:nvPicPr>
            <p:cNvPr id="47174" name="Picture 76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54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75" name="Text Box 77"/>
            <p:cNvSpPr txBox="1">
              <a:spLocks noChangeArrowheads="1"/>
            </p:cNvSpPr>
            <p:nvPr/>
          </p:nvSpPr>
          <p:spPr bwMode="auto">
            <a:xfrm>
              <a:off x="384" y="3360"/>
              <a:ext cx="225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charset="0"/>
                </a:rPr>
                <a:t>C.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charset="0"/>
                </a:rPr>
                <a:t>Yes, sounds like it.</a:t>
              </a:r>
              <a:endParaRPr lang="en-US" sz="2800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38400" y="1905000"/>
            <a:ext cx="6400800" cy="2514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chemeClr val="bg1"/>
                </a:solidFill>
                <a:latin typeface="Times New Roman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Times New Roman" charset="0"/>
              </a:rPr>
              <a:t>Cholera is more important than malnutrition since it is more severe.</a:t>
            </a:r>
            <a:endParaRPr lang="en-US" b="1" dirty="0">
              <a:solidFill>
                <a:schemeClr val="bg1"/>
              </a:solidFill>
              <a:latin typeface="Times New Roman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286000" y="5257800"/>
            <a:ext cx="3427413" cy="695325"/>
            <a:chOff x="144" y="3354"/>
            <a:chExt cx="2736" cy="438"/>
          </a:xfrm>
        </p:grpSpPr>
        <p:pic>
          <p:nvPicPr>
            <p:cNvPr id="47172" name="Picture 4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54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73" name="Text Box 5"/>
            <p:cNvSpPr txBox="1">
              <a:spLocks noChangeArrowheads="1"/>
            </p:cNvSpPr>
            <p:nvPr/>
          </p:nvSpPr>
          <p:spPr bwMode="auto">
            <a:xfrm>
              <a:off x="384" y="3360"/>
              <a:ext cx="22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charset="0"/>
                </a:rPr>
                <a:t>A.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charset="0"/>
                </a:rPr>
                <a:t>Of course.</a:t>
              </a:r>
              <a:endParaRPr lang="en-US" sz="2800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716588" y="5257800"/>
            <a:ext cx="3427412" cy="695325"/>
            <a:chOff x="2880" y="3360"/>
            <a:chExt cx="2736" cy="438"/>
          </a:xfrm>
        </p:grpSpPr>
        <p:pic>
          <p:nvPicPr>
            <p:cNvPr id="47170" name="Picture 7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360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71" name="Text Box 8"/>
            <p:cNvSpPr txBox="1">
              <a:spLocks noChangeArrowheads="1"/>
            </p:cNvSpPr>
            <p:nvPr/>
          </p:nvSpPr>
          <p:spPr bwMode="auto">
            <a:xfrm>
              <a:off x="3120" y="3360"/>
              <a:ext cx="22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charset="0"/>
                </a:rPr>
                <a:t>B.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charset="0"/>
                </a:rPr>
                <a:t>No.</a:t>
              </a:r>
              <a:endParaRPr lang="en-US" sz="2800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716588" y="5943600"/>
            <a:ext cx="3427412" cy="914400"/>
            <a:chOff x="2880" y="3882"/>
            <a:chExt cx="2736" cy="438"/>
          </a:xfrm>
        </p:grpSpPr>
        <p:pic>
          <p:nvPicPr>
            <p:cNvPr id="47168" name="Picture 13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882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69" name="Text Box 14"/>
            <p:cNvSpPr txBox="1">
              <a:spLocks noChangeArrowheads="1"/>
            </p:cNvSpPr>
            <p:nvPr/>
          </p:nvSpPr>
          <p:spPr bwMode="auto">
            <a:xfrm>
              <a:off x="3026" y="3888"/>
              <a:ext cx="2587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Times New Roman" charset="0"/>
                </a:rPr>
                <a:t>D. </a:t>
              </a:r>
              <a:r>
                <a:rPr lang="en-US" dirty="0" smtClean="0">
                  <a:solidFill>
                    <a:schemeClr val="bg1"/>
                  </a:solidFill>
                  <a:latin typeface="Times New Roman" charset="0"/>
                </a:rPr>
                <a:t>No, they feed into each other. It’s a cycle.</a:t>
              </a:r>
              <a:endParaRPr lang="en-US" sz="2000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aphicFrame>
        <p:nvGraphicFramePr>
          <p:cNvPr id="47111" name="Object 18">
            <a:hlinkClick r:id="" action="ppaction://noaction" highlightClick="1">
              <a:snd r:embed="rId6" name="ask_audience.wav"/>
            </a:hlinkClick>
          </p:cNvPr>
          <p:cNvGraphicFramePr>
            <a:graphicFrameLocks/>
          </p:cNvGraphicFramePr>
          <p:nvPr/>
        </p:nvGraphicFramePr>
        <p:xfrm>
          <a:off x="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Clip" r:id="rId7" imgW="1428949" imgH="1076475" progId="MS_ClipArt_Gallery.5">
                  <p:embed/>
                </p:oleObj>
              </mc:Choice>
              <mc:Fallback>
                <p:oleObj name="Clip" r:id="rId7" imgW="1428949" imgH="1076475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19">
            <a:hlinkClick r:id="" action="ppaction://noaction" highlightClick="1">
              <a:snd r:embed="rId9" name="CHIMES.WAV"/>
            </a:hlinkClick>
          </p:cNvPr>
          <p:cNvGraphicFramePr>
            <a:graphicFrameLocks/>
          </p:cNvGraphicFramePr>
          <p:nvPr/>
        </p:nvGraphicFramePr>
        <p:xfrm>
          <a:off x="76200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Clip" r:id="rId10" imgW="1428949" imgH="800212" progId="MS_ClipArt_Gallery.5">
                  <p:embed/>
                </p:oleObj>
              </mc:Choice>
              <mc:Fallback>
                <p:oleObj name="Clip" r:id="rId10" imgW="1428949" imgH="800212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68580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13" name="Picture 20" descr="50-50">
            <a:hlinkClick r:id="" action="ppaction://noaction" highlightClick="1">
              <a:snd r:embed="rId12" name="LASER.WAV"/>
            </a:hlinkClick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85800" cy="685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8686800" y="64008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62" name="AutoShape 22">
            <a:hlinkClick r:id="" action="ppaction://noaction" highlightClick="1">
              <a:snd r:embed="rId14" name="wronganswer.wav"/>
            </a:hlinkClick>
          </p:cNvPr>
          <p:cNvSpPr>
            <a:spLocks noChangeArrowheads="1"/>
          </p:cNvSpPr>
          <p:nvPr/>
        </p:nvSpPr>
        <p:spPr bwMode="auto">
          <a:xfrm>
            <a:off x="8686800" y="54102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63" name="AutoShape 23">
            <a:hlinkClick r:id="" action="ppaction://noaction" highlightClick="1">
              <a:snd r:embed="rId14" name="wronganswer.wav"/>
            </a:hlinkClick>
          </p:cNvPr>
          <p:cNvSpPr>
            <a:spLocks noChangeArrowheads="1"/>
          </p:cNvSpPr>
          <p:nvPr/>
        </p:nvSpPr>
        <p:spPr bwMode="auto">
          <a:xfrm>
            <a:off x="5181600" y="64008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64" name="AutoShape 24">
            <a:hlinkClick r:id="" action="ppaction://noaction" highlightClick="1">
              <a:snd r:embed="rId14" name="wronganswer.wav"/>
            </a:hlinkClick>
          </p:cNvPr>
          <p:cNvSpPr>
            <a:spLocks noChangeArrowheads="1"/>
          </p:cNvSpPr>
          <p:nvPr/>
        </p:nvSpPr>
        <p:spPr bwMode="auto">
          <a:xfrm>
            <a:off x="5334000" y="54102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7118" name="Group 25"/>
          <p:cNvGrpSpPr>
            <a:grpSpLocks/>
          </p:cNvGrpSpPr>
          <p:nvPr/>
        </p:nvGrpSpPr>
        <p:grpSpPr bwMode="auto">
          <a:xfrm>
            <a:off x="0" y="6096000"/>
            <a:ext cx="2209800" cy="381000"/>
            <a:chOff x="0" y="4080"/>
            <a:chExt cx="1260" cy="240"/>
          </a:xfrm>
        </p:grpSpPr>
        <p:pic>
          <p:nvPicPr>
            <p:cNvPr id="47166" name="Picture 26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67" name="Text Box 27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$200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7119" name="Group 28"/>
          <p:cNvGrpSpPr>
            <a:grpSpLocks/>
          </p:cNvGrpSpPr>
          <p:nvPr/>
        </p:nvGrpSpPr>
        <p:grpSpPr bwMode="auto">
          <a:xfrm>
            <a:off x="0" y="5715000"/>
            <a:ext cx="2209800" cy="381000"/>
            <a:chOff x="0" y="4080"/>
            <a:chExt cx="1260" cy="240"/>
          </a:xfrm>
        </p:grpSpPr>
        <p:pic>
          <p:nvPicPr>
            <p:cNvPr id="47164" name="Picture 29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65" name="Text Box 30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$300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7120" name="Group 31"/>
          <p:cNvGrpSpPr>
            <a:grpSpLocks/>
          </p:cNvGrpSpPr>
          <p:nvPr/>
        </p:nvGrpSpPr>
        <p:grpSpPr bwMode="auto">
          <a:xfrm>
            <a:off x="0" y="5334000"/>
            <a:ext cx="2209800" cy="381000"/>
            <a:chOff x="0" y="4080"/>
            <a:chExt cx="1260" cy="240"/>
          </a:xfrm>
        </p:grpSpPr>
        <p:pic>
          <p:nvPicPr>
            <p:cNvPr id="47162" name="Picture 32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63" name="Text Box 33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$400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7121" name="Group 34"/>
          <p:cNvGrpSpPr>
            <a:grpSpLocks/>
          </p:cNvGrpSpPr>
          <p:nvPr/>
        </p:nvGrpSpPr>
        <p:grpSpPr bwMode="auto">
          <a:xfrm>
            <a:off x="0" y="4953000"/>
            <a:ext cx="2209800" cy="381000"/>
            <a:chOff x="0" y="4080"/>
            <a:chExt cx="1260" cy="240"/>
          </a:xfrm>
        </p:grpSpPr>
        <p:pic>
          <p:nvPicPr>
            <p:cNvPr id="47160" name="Picture 35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61" name="Text Box 36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$500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7122" name="Group 37"/>
          <p:cNvGrpSpPr>
            <a:grpSpLocks/>
          </p:cNvGrpSpPr>
          <p:nvPr/>
        </p:nvGrpSpPr>
        <p:grpSpPr bwMode="auto">
          <a:xfrm>
            <a:off x="0" y="4572000"/>
            <a:ext cx="2209800" cy="381000"/>
            <a:chOff x="0" y="4080"/>
            <a:chExt cx="1260" cy="240"/>
          </a:xfrm>
        </p:grpSpPr>
        <p:pic>
          <p:nvPicPr>
            <p:cNvPr id="47158" name="Picture 38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59" name="Text Box 39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7123" name="Group 40"/>
          <p:cNvGrpSpPr>
            <a:grpSpLocks/>
          </p:cNvGrpSpPr>
          <p:nvPr/>
        </p:nvGrpSpPr>
        <p:grpSpPr bwMode="auto">
          <a:xfrm>
            <a:off x="0" y="4191000"/>
            <a:ext cx="2209800" cy="381000"/>
            <a:chOff x="0" y="4080"/>
            <a:chExt cx="1260" cy="240"/>
          </a:xfrm>
        </p:grpSpPr>
        <p:pic>
          <p:nvPicPr>
            <p:cNvPr id="47156" name="Picture 41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57" name="Text Box 42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$2,000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7124" name="Group 43"/>
          <p:cNvGrpSpPr>
            <a:grpSpLocks/>
          </p:cNvGrpSpPr>
          <p:nvPr/>
        </p:nvGrpSpPr>
        <p:grpSpPr bwMode="auto">
          <a:xfrm>
            <a:off x="0" y="3810000"/>
            <a:ext cx="2209800" cy="381000"/>
            <a:chOff x="0" y="4080"/>
            <a:chExt cx="1260" cy="240"/>
          </a:xfrm>
        </p:grpSpPr>
        <p:pic>
          <p:nvPicPr>
            <p:cNvPr id="47154" name="Picture 44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55" name="Text Box 45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$4,000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7125" name="Group 46"/>
          <p:cNvGrpSpPr>
            <a:grpSpLocks/>
          </p:cNvGrpSpPr>
          <p:nvPr/>
        </p:nvGrpSpPr>
        <p:grpSpPr bwMode="auto">
          <a:xfrm>
            <a:off x="0" y="3429000"/>
            <a:ext cx="2209800" cy="381000"/>
            <a:chOff x="0" y="4080"/>
            <a:chExt cx="1260" cy="240"/>
          </a:xfrm>
        </p:grpSpPr>
        <p:pic>
          <p:nvPicPr>
            <p:cNvPr id="47152" name="Picture 47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53" name="Text Box 48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$8,000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7126" name="Group 49"/>
          <p:cNvGrpSpPr>
            <a:grpSpLocks/>
          </p:cNvGrpSpPr>
          <p:nvPr/>
        </p:nvGrpSpPr>
        <p:grpSpPr bwMode="auto">
          <a:xfrm>
            <a:off x="0" y="6477000"/>
            <a:ext cx="2209800" cy="381000"/>
            <a:chOff x="0" y="4080"/>
            <a:chExt cx="1260" cy="240"/>
          </a:xfrm>
        </p:grpSpPr>
        <p:pic>
          <p:nvPicPr>
            <p:cNvPr id="47150" name="Picture 50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51" name="Text Box 51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7127" name="Group 52"/>
          <p:cNvGrpSpPr>
            <a:grpSpLocks/>
          </p:cNvGrpSpPr>
          <p:nvPr/>
        </p:nvGrpSpPr>
        <p:grpSpPr bwMode="auto">
          <a:xfrm>
            <a:off x="0" y="2667000"/>
            <a:ext cx="2209800" cy="381000"/>
            <a:chOff x="0" y="4080"/>
            <a:chExt cx="1260" cy="240"/>
          </a:xfrm>
        </p:grpSpPr>
        <p:pic>
          <p:nvPicPr>
            <p:cNvPr id="47148" name="Picture 53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49" name="Text Box 54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$32,000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7128" name="Group 55"/>
          <p:cNvGrpSpPr>
            <a:grpSpLocks/>
          </p:cNvGrpSpPr>
          <p:nvPr/>
        </p:nvGrpSpPr>
        <p:grpSpPr bwMode="auto">
          <a:xfrm>
            <a:off x="0" y="2286000"/>
            <a:ext cx="2209800" cy="381000"/>
            <a:chOff x="0" y="4080"/>
            <a:chExt cx="1260" cy="240"/>
          </a:xfrm>
        </p:grpSpPr>
        <p:pic>
          <p:nvPicPr>
            <p:cNvPr id="47146" name="Picture 56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47" name="Text Box 57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$64,000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7129" name="Group 58"/>
          <p:cNvGrpSpPr>
            <a:grpSpLocks/>
          </p:cNvGrpSpPr>
          <p:nvPr/>
        </p:nvGrpSpPr>
        <p:grpSpPr bwMode="auto">
          <a:xfrm>
            <a:off x="0" y="1905000"/>
            <a:ext cx="2209800" cy="381000"/>
            <a:chOff x="0" y="4080"/>
            <a:chExt cx="1260" cy="240"/>
          </a:xfrm>
        </p:grpSpPr>
        <p:pic>
          <p:nvPicPr>
            <p:cNvPr id="47144" name="Picture 59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45" name="Text Box 60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$125,000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7130" name="Group 61"/>
          <p:cNvGrpSpPr>
            <a:grpSpLocks/>
          </p:cNvGrpSpPr>
          <p:nvPr/>
        </p:nvGrpSpPr>
        <p:grpSpPr bwMode="auto">
          <a:xfrm>
            <a:off x="0" y="1524000"/>
            <a:ext cx="2209800" cy="381000"/>
            <a:chOff x="0" y="4080"/>
            <a:chExt cx="1260" cy="240"/>
          </a:xfrm>
        </p:grpSpPr>
        <p:pic>
          <p:nvPicPr>
            <p:cNvPr id="47142" name="Picture 62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43" name="Text Box 63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$250,000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7131" name="Group 64"/>
          <p:cNvGrpSpPr>
            <a:grpSpLocks/>
          </p:cNvGrpSpPr>
          <p:nvPr/>
        </p:nvGrpSpPr>
        <p:grpSpPr bwMode="auto">
          <a:xfrm>
            <a:off x="0" y="1143000"/>
            <a:ext cx="2209800" cy="381000"/>
            <a:chOff x="0" y="4080"/>
            <a:chExt cx="1260" cy="240"/>
          </a:xfrm>
        </p:grpSpPr>
        <p:pic>
          <p:nvPicPr>
            <p:cNvPr id="47140" name="Picture 65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41" name="Text Box 66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$500,000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7132" name="Group 67"/>
          <p:cNvGrpSpPr>
            <a:grpSpLocks/>
          </p:cNvGrpSpPr>
          <p:nvPr/>
        </p:nvGrpSpPr>
        <p:grpSpPr bwMode="auto">
          <a:xfrm>
            <a:off x="0" y="762000"/>
            <a:ext cx="2209800" cy="381000"/>
            <a:chOff x="0" y="4080"/>
            <a:chExt cx="1260" cy="240"/>
          </a:xfrm>
        </p:grpSpPr>
        <p:pic>
          <p:nvPicPr>
            <p:cNvPr id="47138" name="Picture 68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9" name="Text Box 69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$1,000,000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pic>
        <p:nvPicPr>
          <p:cNvPr id="35914" name="Picture 74" descr="answerbox-c"/>
          <p:cNvPicPr preferRelativeResize="0"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30" y="5786438"/>
            <a:ext cx="3427412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4" name="Rectangle 73"/>
          <p:cNvSpPr txBox="1">
            <a:spLocks noChangeArrowheads="1"/>
          </p:cNvSpPr>
          <p:nvPr/>
        </p:nvSpPr>
        <p:spPr bwMode="auto">
          <a:xfrm>
            <a:off x="2514600" y="533400"/>
            <a:ext cx="632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Times New Roman" charset="0"/>
              </a:rPr>
              <a:t>Psyc240C 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Students</a:t>
            </a:r>
            <a:endParaRPr lang="en-US" sz="3600" dirty="0">
              <a:solidFill>
                <a:schemeClr val="tx2"/>
              </a:solidFill>
              <a:latin typeface="Times New Roman" charset="0"/>
            </a:endParaRPr>
          </a:p>
        </p:txBody>
      </p:sp>
      <p:grpSp>
        <p:nvGrpSpPr>
          <p:cNvPr id="47135" name="Group 70"/>
          <p:cNvGrpSpPr>
            <a:grpSpLocks/>
          </p:cNvGrpSpPr>
          <p:nvPr/>
        </p:nvGrpSpPr>
        <p:grpSpPr bwMode="auto">
          <a:xfrm>
            <a:off x="0" y="3048000"/>
            <a:ext cx="2211388" cy="407988"/>
            <a:chOff x="2252" y="2064"/>
            <a:chExt cx="1393" cy="257"/>
          </a:xfrm>
        </p:grpSpPr>
        <p:pic>
          <p:nvPicPr>
            <p:cNvPr id="47136" name="Picture 71" descr="answerbox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" y="2079"/>
              <a:ext cx="139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7" name="Text Box 72"/>
            <p:cNvSpPr txBox="1">
              <a:spLocks noChangeArrowheads="1"/>
            </p:cNvSpPr>
            <p:nvPr/>
          </p:nvSpPr>
          <p:spPr bwMode="auto">
            <a:xfrm>
              <a:off x="2400" y="2064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$16,000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90566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/>
      <p:bldP spid="35861" grpId="0" animBg="1"/>
      <p:bldP spid="35862" grpId="0" animBg="1"/>
      <p:bldP spid="35863" grpId="0" animBg="1"/>
      <p:bldP spid="3586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1"/>
          <p:cNvSpPr>
            <a:spLocks noChangeArrowheads="1"/>
          </p:cNvSpPr>
          <p:nvPr/>
        </p:nvSpPr>
        <p:spPr bwMode="auto">
          <a:xfrm>
            <a:off x="-160338" y="-100013"/>
            <a:ext cx="9502776" cy="712470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19400" y="1828800"/>
            <a:ext cx="59436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chemeClr val="bg1"/>
                </a:solidFill>
                <a:latin typeface="Times New Roman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Times New Roman" charset="0"/>
              </a:rPr>
              <a:t>Among </a:t>
            </a:r>
            <a:r>
              <a:rPr lang="en-US" b="1" dirty="0" err="1" smtClean="0">
                <a:solidFill>
                  <a:schemeClr val="bg1"/>
                </a:solidFill>
                <a:latin typeface="Times New Roman" charset="0"/>
              </a:rPr>
              <a:t>YeMed’s</a:t>
            </a:r>
            <a:r>
              <a:rPr lang="en-US" b="1" dirty="0" smtClean="0">
                <a:solidFill>
                  <a:schemeClr val="bg1"/>
                </a:solidFill>
                <a:latin typeface="Times New Roman" charset="0"/>
              </a:rPr>
              <a:t> core beliefs, there is </a:t>
            </a:r>
            <a:endParaRPr lang="en-US" b="1" dirty="0">
              <a:solidFill>
                <a:schemeClr val="bg1"/>
              </a:solidFill>
              <a:latin typeface="Times New Roman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5029200"/>
            <a:ext cx="3427413" cy="923925"/>
            <a:chOff x="144" y="3354"/>
            <a:chExt cx="2736" cy="438"/>
          </a:xfrm>
        </p:grpSpPr>
        <p:pic>
          <p:nvPicPr>
            <p:cNvPr id="49221" name="Picture 4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54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22" name="Text Box 5"/>
            <p:cNvSpPr txBox="1">
              <a:spLocks noChangeArrowheads="1"/>
            </p:cNvSpPr>
            <p:nvPr/>
          </p:nvSpPr>
          <p:spPr bwMode="auto">
            <a:xfrm>
              <a:off x="384" y="3360"/>
              <a:ext cx="225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Times New Roman" charset="0"/>
                </a:rPr>
                <a:t>A. </a:t>
              </a:r>
              <a:r>
                <a:rPr lang="en-US" dirty="0" smtClean="0">
                  <a:solidFill>
                    <a:schemeClr val="bg1"/>
                  </a:solidFill>
                  <a:latin typeface="Times New Roman" charset="0"/>
                </a:rPr>
                <a:t>All answers are correct.</a:t>
              </a:r>
              <a:endParaRPr lang="en-US" dirty="0">
                <a:latin typeface="Times New Roman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716588" y="5029200"/>
            <a:ext cx="3427412" cy="923925"/>
            <a:chOff x="2880" y="3360"/>
            <a:chExt cx="2736" cy="438"/>
          </a:xfrm>
        </p:grpSpPr>
        <p:pic>
          <p:nvPicPr>
            <p:cNvPr id="49219" name="Picture 7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360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20" name="Text Box 8"/>
            <p:cNvSpPr txBox="1">
              <a:spLocks noChangeArrowheads="1"/>
            </p:cNvSpPr>
            <p:nvPr/>
          </p:nvSpPr>
          <p:spPr bwMode="auto">
            <a:xfrm>
              <a:off x="3120" y="3360"/>
              <a:ext cx="225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Times New Roman" charset="0"/>
                </a:rPr>
                <a:t>B. </a:t>
              </a:r>
              <a:r>
                <a:rPr lang="en-US" dirty="0" smtClean="0">
                  <a:solidFill>
                    <a:schemeClr val="bg1"/>
                  </a:solidFill>
                  <a:latin typeface="Times New Roman" charset="0"/>
                </a:rPr>
                <a:t>Better Health</a:t>
              </a:r>
              <a:endParaRPr lang="en-US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286000" y="6019804"/>
            <a:ext cx="3427413" cy="837551"/>
            <a:chOff x="144" y="3882"/>
            <a:chExt cx="2736" cy="438"/>
          </a:xfrm>
        </p:grpSpPr>
        <p:pic>
          <p:nvPicPr>
            <p:cNvPr id="49217" name="Picture 10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82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18" name="Text Box 11"/>
            <p:cNvSpPr txBox="1">
              <a:spLocks noChangeArrowheads="1"/>
            </p:cNvSpPr>
            <p:nvPr/>
          </p:nvSpPr>
          <p:spPr bwMode="auto">
            <a:xfrm>
              <a:off x="384" y="3888"/>
              <a:ext cx="2303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Times New Roman" charset="0"/>
                </a:rPr>
                <a:t>C. </a:t>
              </a:r>
              <a:r>
                <a:rPr lang="en-US" dirty="0" smtClean="0">
                  <a:solidFill>
                    <a:schemeClr val="bg1"/>
                  </a:solidFill>
                  <a:latin typeface="Times New Roman" charset="0"/>
                </a:rPr>
                <a:t>Better Value</a:t>
              </a:r>
              <a:endParaRPr lang="en-US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716588" y="6019800"/>
            <a:ext cx="3427412" cy="838200"/>
            <a:chOff x="2880" y="3882"/>
            <a:chExt cx="2736" cy="438"/>
          </a:xfrm>
        </p:grpSpPr>
        <p:pic>
          <p:nvPicPr>
            <p:cNvPr id="49215" name="Picture 13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882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16" name="Text Box 14"/>
            <p:cNvSpPr txBox="1">
              <a:spLocks noChangeArrowheads="1"/>
            </p:cNvSpPr>
            <p:nvPr/>
          </p:nvSpPr>
          <p:spPr bwMode="auto">
            <a:xfrm>
              <a:off x="3120" y="3961"/>
              <a:ext cx="2303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Times New Roman" charset="0"/>
                </a:rPr>
                <a:t>D. </a:t>
              </a:r>
              <a:r>
                <a:rPr lang="en-US" dirty="0" smtClean="0">
                  <a:solidFill>
                    <a:schemeClr val="bg1"/>
                  </a:solidFill>
                  <a:latin typeface="Times New Roman" charset="0"/>
                </a:rPr>
                <a:t>Better Care</a:t>
              </a:r>
              <a:endParaRPr lang="en-US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aphicFrame>
        <p:nvGraphicFramePr>
          <p:cNvPr id="49159" name="Object 18">
            <a:hlinkClick r:id="" action="ppaction://noaction" highlightClick="1">
              <a:snd r:embed="rId7" name="ask_audience.wav"/>
            </a:hlinkClick>
          </p:cNvPr>
          <p:cNvGraphicFramePr>
            <a:graphicFrameLocks/>
          </p:cNvGraphicFramePr>
          <p:nvPr/>
        </p:nvGraphicFramePr>
        <p:xfrm>
          <a:off x="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Clip" r:id="rId8" imgW="1428949" imgH="1076475" progId="MS_ClipArt_Gallery.5">
                  <p:embed/>
                </p:oleObj>
              </mc:Choice>
              <mc:Fallback>
                <p:oleObj name="Clip" r:id="rId8" imgW="1428949" imgH="1076475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19">
            <a:hlinkClick r:id="" action="ppaction://noaction" highlightClick="1">
              <a:snd r:embed="rId10" name="CHIMES.WAV"/>
            </a:hlinkClick>
          </p:cNvPr>
          <p:cNvGraphicFramePr>
            <a:graphicFrameLocks/>
          </p:cNvGraphicFramePr>
          <p:nvPr/>
        </p:nvGraphicFramePr>
        <p:xfrm>
          <a:off x="76200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Clip" r:id="rId11" imgW="1428949" imgH="800212" progId="MS_ClipArt_Gallery.5">
                  <p:embed/>
                </p:oleObj>
              </mc:Choice>
              <mc:Fallback>
                <p:oleObj name="Clip" r:id="rId11" imgW="1428949" imgH="800212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68580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61" name="Picture 20" descr="50-50">
            <a:hlinkClick r:id="" action="ppaction://noaction" highlightClick="1">
              <a:snd r:embed="rId13" name="LASER.WAV"/>
            </a:hlinkClick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85800" cy="685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5" name="AutoShape 21"/>
          <p:cNvSpPr>
            <a:spLocks noChangeArrowheads="1"/>
          </p:cNvSpPr>
          <p:nvPr/>
        </p:nvSpPr>
        <p:spPr bwMode="auto">
          <a:xfrm>
            <a:off x="5334000" y="64008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6" name="AutoShape 22">
            <a:hlinkClick r:id="" action="ppaction://noaction" highlightClick="1">
              <a:snd r:embed="rId15" name="wronganswer.wav"/>
            </a:hlinkClick>
          </p:cNvPr>
          <p:cNvSpPr>
            <a:spLocks noChangeArrowheads="1"/>
          </p:cNvSpPr>
          <p:nvPr/>
        </p:nvSpPr>
        <p:spPr bwMode="auto">
          <a:xfrm>
            <a:off x="8763000" y="54864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7" name="AutoShape 23">
            <a:hlinkClick r:id="" action="ppaction://noaction" highlightClick="1">
              <a:snd r:embed="rId15" name="wronganswer.wav"/>
            </a:hlinkClick>
          </p:cNvPr>
          <p:cNvSpPr>
            <a:spLocks noChangeArrowheads="1"/>
          </p:cNvSpPr>
          <p:nvPr/>
        </p:nvSpPr>
        <p:spPr bwMode="auto">
          <a:xfrm>
            <a:off x="5181600" y="54102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48" name="AutoShape 24">
            <a:hlinkClick r:id="" action="ppaction://noaction" highlightClick="1">
              <a:snd r:embed="rId15" name="wronganswer.wav"/>
            </a:hlinkClick>
          </p:cNvPr>
          <p:cNvSpPr>
            <a:spLocks noChangeArrowheads="1"/>
          </p:cNvSpPr>
          <p:nvPr/>
        </p:nvSpPr>
        <p:spPr bwMode="auto">
          <a:xfrm>
            <a:off x="8915400" y="64008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9166" name="Group 25"/>
          <p:cNvGrpSpPr>
            <a:grpSpLocks/>
          </p:cNvGrpSpPr>
          <p:nvPr/>
        </p:nvGrpSpPr>
        <p:grpSpPr bwMode="auto">
          <a:xfrm>
            <a:off x="0" y="6096000"/>
            <a:ext cx="2209800" cy="381000"/>
            <a:chOff x="0" y="4080"/>
            <a:chExt cx="1260" cy="240"/>
          </a:xfrm>
        </p:grpSpPr>
        <p:pic>
          <p:nvPicPr>
            <p:cNvPr id="49213" name="Picture 26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14" name="Text Box 27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$200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9167" name="Group 28"/>
          <p:cNvGrpSpPr>
            <a:grpSpLocks/>
          </p:cNvGrpSpPr>
          <p:nvPr/>
        </p:nvGrpSpPr>
        <p:grpSpPr bwMode="auto">
          <a:xfrm>
            <a:off x="0" y="5715000"/>
            <a:ext cx="2209800" cy="381000"/>
            <a:chOff x="0" y="4080"/>
            <a:chExt cx="1260" cy="240"/>
          </a:xfrm>
        </p:grpSpPr>
        <p:pic>
          <p:nvPicPr>
            <p:cNvPr id="49211" name="Picture 29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12" name="Text Box 30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$300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9168" name="Group 31"/>
          <p:cNvGrpSpPr>
            <a:grpSpLocks/>
          </p:cNvGrpSpPr>
          <p:nvPr/>
        </p:nvGrpSpPr>
        <p:grpSpPr bwMode="auto">
          <a:xfrm>
            <a:off x="0" y="5334000"/>
            <a:ext cx="2209800" cy="381000"/>
            <a:chOff x="0" y="4080"/>
            <a:chExt cx="1260" cy="240"/>
          </a:xfrm>
        </p:grpSpPr>
        <p:pic>
          <p:nvPicPr>
            <p:cNvPr id="49209" name="Picture 32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10" name="Text Box 33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$400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9169" name="Group 34"/>
          <p:cNvGrpSpPr>
            <a:grpSpLocks/>
          </p:cNvGrpSpPr>
          <p:nvPr/>
        </p:nvGrpSpPr>
        <p:grpSpPr bwMode="auto">
          <a:xfrm>
            <a:off x="0" y="4953000"/>
            <a:ext cx="2209800" cy="381000"/>
            <a:chOff x="0" y="4080"/>
            <a:chExt cx="1260" cy="240"/>
          </a:xfrm>
        </p:grpSpPr>
        <p:pic>
          <p:nvPicPr>
            <p:cNvPr id="49207" name="Picture 35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08" name="Text Box 36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$500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9170" name="Group 37"/>
          <p:cNvGrpSpPr>
            <a:grpSpLocks/>
          </p:cNvGrpSpPr>
          <p:nvPr/>
        </p:nvGrpSpPr>
        <p:grpSpPr bwMode="auto">
          <a:xfrm>
            <a:off x="0" y="4572000"/>
            <a:ext cx="2209800" cy="381000"/>
            <a:chOff x="0" y="4080"/>
            <a:chExt cx="1260" cy="240"/>
          </a:xfrm>
        </p:grpSpPr>
        <p:pic>
          <p:nvPicPr>
            <p:cNvPr id="49205" name="Picture 38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06" name="Text Box 39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9171" name="Group 40"/>
          <p:cNvGrpSpPr>
            <a:grpSpLocks/>
          </p:cNvGrpSpPr>
          <p:nvPr/>
        </p:nvGrpSpPr>
        <p:grpSpPr bwMode="auto">
          <a:xfrm>
            <a:off x="0" y="4191000"/>
            <a:ext cx="2209800" cy="381000"/>
            <a:chOff x="0" y="4080"/>
            <a:chExt cx="1260" cy="240"/>
          </a:xfrm>
        </p:grpSpPr>
        <p:pic>
          <p:nvPicPr>
            <p:cNvPr id="49203" name="Picture 41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04" name="Text Box 42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$2,000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9172" name="Group 43"/>
          <p:cNvGrpSpPr>
            <a:grpSpLocks/>
          </p:cNvGrpSpPr>
          <p:nvPr/>
        </p:nvGrpSpPr>
        <p:grpSpPr bwMode="auto">
          <a:xfrm>
            <a:off x="0" y="3810000"/>
            <a:ext cx="2209800" cy="381000"/>
            <a:chOff x="0" y="4080"/>
            <a:chExt cx="1260" cy="240"/>
          </a:xfrm>
        </p:grpSpPr>
        <p:pic>
          <p:nvPicPr>
            <p:cNvPr id="49201" name="Picture 44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02" name="Text Box 45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$4,000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9173" name="Group 46"/>
          <p:cNvGrpSpPr>
            <a:grpSpLocks/>
          </p:cNvGrpSpPr>
          <p:nvPr/>
        </p:nvGrpSpPr>
        <p:grpSpPr bwMode="auto">
          <a:xfrm>
            <a:off x="0" y="3429000"/>
            <a:ext cx="2209800" cy="381000"/>
            <a:chOff x="0" y="4080"/>
            <a:chExt cx="1260" cy="240"/>
          </a:xfrm>
        </p:grpSpPr>
        <p:pic>
          <p:nvPicPr>
            <p:cNvPr id="49199" name="Picture 47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00" name="Text Box 48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$8,000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9174" name="Group 49"/>
          <p:cNvGrpSpPr>
            <a:grpSpLocks/>
          </p:cNvGrpSpPr>
          <p:nvPr/>
        </p:nvGrpSpPr>
        <p:grpSpPr bwMode="auto">
          <a:xfrm>
            <a:off x="0" y="3048000"/>
            <a:ext cx="2209800" cy="381000"/>
            <a:chOff x="0" y="4080"/>
            <a:chExt cx="1260" cy="240"/>
          </a:xfrm>
        </p:grpSpPr>
        <p:pic>
          <p:nvPicPr>
            <p:cNvPr id="49197" name="Picture 50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98" name="Text Box 51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$16,000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9175" name="Group 52"/>
          <p:cNvGrpSpPr>
            <a:grpSpLocks/>
          </p:cNvGrpSpPr>
          <p:nvPr/>
        </p:nvGrpSpPr>
        <p:grpSpPr bwMode="auto">
          <a:xfrm>
            <a:off x="0" y="2667000"/>
            <a:ext cx="2209800" cy="381000"/>
            <a:chOff x="0" y="4080"/>
            <a:chExt cx="1260" cy="240"/>
          </a:xfrm>
        </p:grpSpPr>
        <p:pic>
          <p:nvPicPr>
            <p:cNvPr id="49195" name="Picture 53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96" name="Text Box 54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$32,000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9176" name="Group 55"/>
          <p:cNvGrpSpPr>
            <a:grpSpLocks/>
          </p:cNvGrpSpPr>
          <p:nvPr/>
        </p:nvGrpSpPr>
        <p:grpSpPr bwMode="auto">
          <a:xfrm>
            <a:off x="0" y="2286000"/>
            <a:ext cx="2209800" cy="381000"/>
            <a:chOff x="0" y="4080"/>
            <a:chExt cx="1260" cy="240"/>
          </a:xfrm>
        </p:grpSpPr>
        <p:pic>
          <p:nvPicPr>
            <p:cNvPr id="49193" name="Picture 56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94" name="Text Box 57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$64,000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9177" name="Group 61"/>
          <p:cNvGrpSpPr>
            <a:grpSpLocks/>
          </p:cNvGrpSpPr>
          <p:nvPr/>
        </p:nvGrpSpPr>
        <p:grpSpPr bwMode="auto">
          <a:xfrm>
            <a:off x="0" y="1524000"/>
            <a:ext cx="2209800" cy="381000"/>
            <a:chOff x="0" y="4080"/>
            <a:chExt cx="1260" cy="240"/>
          </a:xfrm>
        </p:grpSpPr>
        <p:pic>
          <p:nvPicPr>
            <p:cNvPr id="49191" name="Picture 62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92" name="Text Box 63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$250,000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9178" name="Group 64"/>
          <p:cNvGrpSpPr>
            <a:grpSpLocks/>
          </p:cNvGrpSpPr>
          <p:nvPr/>
        </p:nvGrpSpPr>
        <p:grpSpPr bwMode="auto">
          <a:xfrm>
            <a:off x="0" y="1143000"/>
            <a:ext cx="2209800" cy="381000"/>
            <a:chOff x="0" y="4080"/>
            <a:chExt cx="1260" cy="240"/>
          </a:xfrm>
        </p:grpSpPr>
        <p:pic>
          <p:nvPicPr>
            <p:cNvPr id="49189" name="Picture 65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90" name="Text Box 66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$500,000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9179" name="Group 67"/>
          <p:cNvGrpSpPr>
            <a:grpSpLocks/>
          </p:cNvGrpSpPr>
          <p:nvPr/>
        </p:nvGrpSpPr>
        <p:grpSpPr bwMode="auto">
          <a:xfrm>
            <a:off x="0" y="762000"/>
            <a:ext cx="2209800" cy="381000"/>
            <a:chOff x="0" y="4080"/>
            <a:chExt cx="1260" cy="240"/>
          </a:xfrm>
        </p:grpSpPr>
        <p:pic>
          <p:nvPicPr>
            <p:cNvPr id="49187" name="Picture 68" descr="answerbox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88" name="Text Box 69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$1,000,000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pic>
        <p:nvPicPr>
          <p:cNvPr id="26699" name="Picture 75" descr="answerbox-c"/>
          <p:cNvPicPr preferRelativeResize="0"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5029200"/>
            <a:ext cx="3427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1" name="Rectangle 73"/>
          <p:cNvSpPr txBox="1">
            <a:spLocks noChangeArrowheads="1"/>
          </p:cNvSpPr>
          <p:nvPr/>
        </p:nvSpPr>
        <p:spPr bwMode="auto">
          <a:xfrm>
            <a:off x="2514600" y="533400"/>
            <a:ext cx="632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Times New Roman" charset="0"/>
              </a:rPr>
              <a:t>Psyc240C 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Students</a:t>
            </a:r>
            <a:endParaRPr lang="en-US" sz="3600" dirty="0">
              <a:solidFill>
                <a:schemeClr val="tx2"/>
              </a:solidFill>
              <a:latin typeface="Times New Roman" charset="0"/>
            </a:endParaRPr>
          </a:p>
        </p:txBody>
      </p:sp>
      <p:pic>
        <p:nvPicPr>
          <p:cNvPr id="49182" name="Picture 50" descr="answerbo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2209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3" name="Text Box 51"/>
          <p:cNvSpPr txBox="1">
            <a:spLocks noChangeArrowheads="1"/>
          </p:cNvSpPr>
          <p:nvPr/>
        </p:nvSpPr>
        <p:spPr bwMode="auto">
          <a:xfrm>
            <a:off x="252413" y="6477000"/>
            <a:ext cx="1684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  <a:latin typeface="Times New Roman" charset="0"/>
              </a:rPr>
              <a:t>$100</a:t>
            </a:r>
            <a:endParaRPr lang="en-US" sz="4000">
              <a:solidFill>
                <a:schemeClr val="bg1"/>
              </a:solidFill>
              <a:latin typeface="Times New Roman" charset="0"/>
            </a:endParaRPr>
          </a:p>
        </p:txBody>
      </p:sp>
      <p:grpSp>
        <p:nvGrpSpPr>
          <p:cNvPr id="49184" name="Group 70"/>
          <p:cNvGrpSpPr>
            <a:grpSpLocks/>
          </p:cNvGrpSpPr>
          <p:nvPr/>
        </p:nvGrpSpPr>
        <p:grpSpPr bwMode="auto">
          <a:xfrm>
            <a:off x="0" y="1905000"/>
            <a:ext cx="2211388" cy="407988"/>
            <a:chOff x="2252" y="2064"/>
            <a:chExt cx="1393" cy="257"/>
          </a:xfrm>
        </p:grpSpPr>
        <p:pic>
          <p:nvPicPr>
            <p:cNvPr id="49185" name="Picture 71" descr="answerbox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" y="2079"/>
              <a:ext cx="139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86" name="Text Box 72"/>
            <p:cNvSpPr txBox="1">
              <a:spLocks noChangeArrowheads="1"/>
            </p:cNvSpPr>
            <p:nvPr/>
          </p:nvSpPr>
          <p:spPr bwMode="auto">
            <a:xfrm>
              <a:off x="2400" y="2064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$125,000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243754"/>
      </p:ext>
    </p:extLst>
  </p:cSld>
  <p:clrMapOvr>
    <a:masterClrMapping/>
  </p:clrMapOvr>
  <p:transition xmlns:p14="http://schemas.microsoft.com/office/powerpoint/2010/main">
    <p:dissolve/>
    <p:sndAc>
      <p:stSnd>
        <p:snd r:embed="rId4" name="lets_play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autoUpdateAnimBg="0"/>
      <p:bldP spid="26645" grpId="0" animBg="1"/>
      <p:bldP spid="26646" grpId="0" animBg="1"/>
      <p:bldP spid="26647" grpId="0" animBg="1"/>
      <p:bldP spid="266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1"/>
          <p:cNvSpPr>
            <a:spLocks noChangeArrowheads="1"/>
          </p:cNvSpPr>
          <p:nvPr/>
        </p:nvSpPr>
        <p:spPr bwMode="auto">
          <a:xfrm>
            <a:off x="-160338" y="-117475"/>
            <a:ext cx="9502776" cy="71247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38400" y="1752600"/>
            <a:ext cx="63246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dirty="0">
                <a:latin typeface="Times New Roman" charset="0"/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chemeClr val="bg1"/>
                </a:solidFill>
                <a:latin typeface="Times New Roman" charset="0"/>
              </a:rPr>
              <a:t>	</a:t>
            </a:r>
            <a:r>
              <a:rPr lang="en-US" b="1" dirty="0" err="1" smtClean="0">
                <a:solidFill>
                  <a:schemeClr val="bg1"/>
                </a:solidFill>
                <a:latin typeface="Times New Roman" charset="0"/>
              </a:rPr>
              <a:t>YeMed</a:t>
            </a:r>
            <a:r>
              <a:rPr lang="en-US" b="1" dirty="0" smtClean="0">
                <a:solidFill>
                  <a:schemeClr val="bg1"/>
                </a:solidFill>
                <a:latin typeface="Times New Roman" charset="0"/>
              </a:rPr>
              <a:t> strives to end the crisis</a:t>
            </a:r>
            <a:endParaRPr lang="en-US" b="1" dirty="0">
              <a:solidFill>
                <a:schemeClr val="bg1"/>
              </a:solidFill>
              <a:latin typeface="Times New Roman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5257800"/>
            <a:ext cx="3427413" cy="695325"/>
            <a:chOff x="144" y="3354"/>
            <a:chExt cx="2736" cy="438"/>
          </a:xfrm>
        </p:grpSpPr>
        <p:pic>
          <p:nvPicPr>
            <p:cNvPr id="51269" name="Picture 4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54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0" name="Text Box 5"/>
            <p:cNvSpPr txBox="1">
              <a:spLocks noChangeArrowheads="1"/>
            </p:cNvSpPr>
            <p:nvPr/>
          </p:nvSpPr>
          <p:spPr bwMode="auto">
            <a:xfrm>
              <a:off x="384" y="3360"/>
              <a:ext cx="22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charset="0"/>
                </a:rPr>
                <a:t>A.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charset="0"/>
                </a:rPr>
                <a:t>today</a:t>
              </a:r>
              <a:endParaRPr lang="en-US" sz="2800" dirty="0">
                <a:latin typeface="Times New Roman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716588" y="5257800"/>
            <a:ext cx="3427412" cy="695325"/>
            <a:chOff x="2880" y="3360"/>
            <a:chExt cx="2736" cy="438"/>
          </a:xfrm>
        </p:grpSpPr>
        <p:pic>
          <p:nvPicPr>
            <p:cNvPr id="51267" name="Picture 7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360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8" name="Text Box 8"/>
            <p:cNvSpPr txBox="1">
              <a:spLocks noChangeArrowheads="1"/>
            </p:cNvSpPr>
            <p:nvPr/>
          </p:nvSpPr>
          <p:spPr bwMode="auto">
            <a:xfrm>
              <a:off x="3120" y="3360"/>
              <a:ext cx="22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charset="0"/>
                </a:rPr>
                <a:t>B. 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charset="0"/>
                </a:rPr>
                <a:t>n a year</a:t>
              </a:r>
              <a:endParaRPr lang="en-US" sz="2800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286000" y="6162675"/>
            <a:ext cx="3427413" cy="695325"/>
            <a:chOff x="144" y="3882"/>
            <a:chExt cx="2736" cy="438"/>
          </a:xfrm>
        </p:grpSpPr>
        <p:pic>
          <p:nvPicPr>
            <p:cNvPr id="51265" name="Picture 10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82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6" name="Text Box 11"/>
            <p:cNvSpPr txBox="1">
              <a:spLocks noChangeArrowheads="1"/>
            </p:cNvSpPr>
            <p:nvPr/>
          </p:nvSpPr>
          <p:spPr bwMode="auto">
            <a:xfrm>
              <a:off x="384" y="3888"/>
              <a:ext cx="23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charset="0"/>
                </a:rPr>
                <a:t>C.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charset="0"/>
                </a:rPr>
                <a:t>soon</a:t>
              </a:r>
              <a:endParaRPr lang="en-US" sz="2800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716588" y="6162675"/>
            <a:ext cx="3427412" cy="695325"/>
            <a:chOff x="2880" y="3882"/>
            <a:chExt cx="2736" cy="438"/>
          </a:xfrm>
        </p:grpSpPr>
        <p:pic>
          <p:nvPicPr>
            <p:cNvPr id="51263" name="Picture 13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882"/>
              <a:ext cx="2736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4" name="Text Box 14"/>
            <p:cNvSpPr txBox="1">
              <a:spLocks noChangeArrowheads="1"/>
            </p:cNvSpPr>
            <p:nvPr/>
          </p:nvSpPr>
          <p:spPr bwMode="auto">
            <a:xfrm>
              <a:off x="3120" y="3888"/>
              <a:ext cx="23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charset="0"/>
                </a:rPr>
                <a:t>D. o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charset="0"/>
                </a:rPr>
                <a:t>ne day</a:t>
              </a:r>
              <a:endParaRPr lang="en-US" sz="2800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aphicFrame>
        <p:nvGraphicFramePr>
          <p:cNvPr id="51207" name="Object 18">
            <a:hlinkClick r:id="" action="ppaction://noaction" highlightClick="1">
              <a:snd r:embed="rId6" name="ask_audience.wav"/>
            </a:hlinkClick>
          </p:cNvPr>
          <p:cNvGraphicFramePr>
            <a:graphicFrameLocks/>
          </p:cNvGraphicFramePr>
          <p:nvPr/>
        </p:nvGraphicFramePr>
        <p:xfrm>
          <a:off x="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Clip" r:id="rId7" imgW="1428949" imgH="1076475" progId="MS_ClipArt_Gallery.5">
                  <p:embed/>
                </p:oleObj>
              </mc:Choice>
              <mc:Fallback>
                <p:oleObj name="Clip" r:id="rId7" imgW="1428949" imgH="1076475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8580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19">
            <a:hlinkClick r:id="" action="ppaction://noaction" highlightClick="1">
              <a:snd r:embed="rId9" name="CHIMES.WAV"/>
            </a:hlinkClick>
          </p:cNvPr>
          <p:cNvGraphicFramePr>
            <a:graphicFrameLocks/>
          </p:cNvGraphicFramePr>
          <p:nvPr/>
        </p:nvGraphicFramePr>
        <p:xfrm>
          <a:off x="762000" y="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Clip" r:id="rId10" imgW="1428949" imgH="800212" progId="MS_ClipArt_Gallery.5">
                  <p:embed/>
                </p:oleObj>
              </mc:Choice>
              <mc:Fallback>
                <p:oleObj name="Clip" r:id="rId10" imgW="1428949" imgH="800212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68580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9" name="Picture 20" descr="50-50">
            <a:hlinkClick r:id="" action="ppaction://noaction" highlightClick="1">
              <a:snd r:embed="rId12" name="LASER.WAV"/>
            </a:hlinkClick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85800" cy="685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37" name="AutoShape 21"/>
          <p:cNvSpPr>
            <a:spLocks noChangeArrowheads="1"/>
          </p:cNvSpPr>
          <p:nvPr/>
        </p:nvSpPr>
        <p:spPr bwMode="auto">
          <a:xfrm>
            <a:off x="5257800" y="63246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38" name="AutoShape 22">
            <a:hlinkClick r:id="" action="ppaction://noaction" highlightClick="1">
              <a:snd r:embed="rId14" name="wronganswer.wav"/>
            </a:hlinkClick>
          </p:cNvPr>
          <p:cNvSpPr>
            <a:spLocks noChangeArrowheads="1"/>
          </p:cNvSpPr>
          <p:nvPr/>
        </p:nvSpPr>
        <p:spPr bwMode="auto">
          <a:xfrm>
            <a:off x="8686800" y="54102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39" name="AutoShape 23">
            <a:hlinkClick r:id="" action="ppaction://noaction" highlightClick="1">
              <a:snd r:embed="rId14" name="wronganswer.wav"/>
            </a:hlinkClick>
          </p:cNvPr>
          <p:cNvSpPr>
            <a:spLocks noChangeArrowheads="1"/>
          </p:cNvSpPr>
          <p:nvPr/>
        </p:nvSpPr>
        <p:spPr bwMode="auto">
          <a:xfrm>
            <a:off x="5257800" y="54102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40" name="AutoShape 24">
            <a:hlinkClick r:id="" action="ppaction://noaction" highlightClick="1">
              <a:snd r:embed="rId14" name="wronganswer.wav"/>
            </a:hlinkClick>
          </p:cNvPr>
          <p:cNvSpPr>
            <a:spLocks noChangeArrowheads="1"/>
          </p:cNvSpPr>
          <p:nvPr/>
        </p:nvSpPr>
        <p:spPr bwMode="auto">
          <a:xfrm>
            <a:off x="8610600" y="6324600"/>
            <a:ext cx="228600" cy="228600"/>
          </a:xfrm>
          <a:prstGeom prst="diamond">
            <a:avLst/>
          </a:prstGeom>
          <a:solidFill>
            <a:schemeClr val="accent2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1214" name="Group 25"/>
          <p:cNvGrpSpPr>
            <a:grpSpLocks/>
          </p:cNvGrpSpPr>
          <p:nvPr/>
        </p:nvGrpSpPr>
        <p:grpSpPr bwMode="auto">
          <a:xfrm>
            <a:off x="0" y="6096000"/>
            <a:ext cx="2209800" cy="381000"/>
            <a:chOff x="0" y="4080"/>
            <a:chExt cx="1260" cy="240"/>
          </a:xfrm>
        </p:grpSpPr>
        <p:pic>
          <p:nvPicPr>
            <p:cNvPr id="51261" name="Picture 26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2" name="Text Box 27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$200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51215" name="Group 28"/>
          <p:cNvGrpSpPr>
            <a:grpSpLocks/>
          </p:cNvGrpSpPr>
          <p:nvPr/>
        </p:nvGrpSpPr>
        <p:grpSpPr bwMode="auto">
          <a:xfrm>
            <a:off x="0" y="5715000"/>
            <a:ext cx="2209800" cy="381000"/>
            <a:chOff x="0" y="4080"/>
            <a:chExt cx="1260" cy="240"/>
          </a:xfrm>
        </p:grpSpPr>
        <p:pic>
          <p:nvPicPr>
            <p:cNvPr id="51259" name="Picture 29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0" name="Text Box 30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$300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51216" name="Group 31"/>
          <p:cNvGrpSpPr>
            <a:grpSpLocks/>
          </p:cNvGrpSpPr>
          <p:nvPr/>
        </p:nvGrpSpPr>
        <p:grpSpPr bwMode="auto">
          <a:xfrm>
            <a:off x="0" y="5334000"/>
            <a:ext cx="2209800" cy="381000"/>
            <a:chOff x="0" y="4080"/>
            <a:chExt cx="1260" cy="240"/>
          </a:xfrm>
        </p:grpSpPr>
        <p:pic>
          <p:nvPicPr>
            <p:cNvPr id="51257" name="Picture 32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8" name="Text Box 33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$400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51217" name="Group 34"/>
          <p:cNvGrpSpPr>
            <a:grpSpLocks/>
          </p:cNvGrpSpPr>
          <p:nvPr/>
        </p:nvGrpSpPr>
        <p:grpSpPr bwMode="auto">
          <a:xfrm>
            <a:off x="0" y="4953000"/>
            <a:ext cx="2209800" cy="381000"/>
            <a:chOff x="0" y="4080"/>
            <a:chExt cx="1260" cy="240"/>
          </a:xfrm>
        </p:grpSpPr>
        <p:pic>
          <p:nvPicPr>
            <p:cNvPr id="51255" name="Picture 35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6" name="Text Box 36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$500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51218" name="Group 37"/>
          <p:cNvGrpSpPr>
            <a:grpSpLocks/>
          </p:cNvGrpSpPr>
          <p:nvPr/>
        </p:nvGrpSpPr>
        <p:grpSpPr bwMode="auto">
          <a:xfrm>
            <a:off x="0" y="4572000"/>
            <a:ext cx="2209800" cy="381000"/>
            <a:chOff x="0" y="4080"/>
            <a:chExt cx="1260" cy="240"/>
          </a:xfrm>
        </p:grpSpPr>
        <p:pic>
          <p:nvPicPr>
            <p:cNvPr id="51253" name="Picture 38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4" name="Text Box 39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51219" name="Group 40"/>
          <p:cNvGrpSpPr>
            <a:grpSpLocks/>
          </p:cNvGrpSpPr>
          <p:nvPr/>
        </p:nvGrpSpPr>
        <p:grpSpPr bwMode="auto">
          <a:xfrm>
            <a:off x="0" y="4191000"/>
            <a:ext cx="2209800" cy="381000"/>
            <a:chOff x="0" y="4080"/>
            <a:chExt cx="1260" cy="240"/>
          </a:xfrm>
        </p:grpSpPr>
        <p:pic>
          <p:nvPicPr>
            <p:cNvPr id="51251" name="Picture 41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2" name="Text Box 42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$2,000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51220" name="Group 43"/>
          <p:cNvGrpSpPr>
            <a:grpSpLocks/>
          </p:cNvGrpSpPr>
          <p:nvPr/>
        </p:nvGrpSpPr>
        <p:grpSpPr bwMode="auto">
          <a:xfrm>
            <a:off x="0" y="3810000"/>
            <a:ext cx="2209800" cy="381000"/>
            <a:chOff x="0" y="4080"/>
            <a:chExt cx="1260" cy="240"/>
          </a:xfrm>
        </p:grpSpPr>
        <p:pic>
          <p:nvPicPr>
            <p:cNvPr id="51249" name="Picture 44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0" name="Text Box 45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$4,000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51221" name="Group 46"/>
          <p:cNvGrpSpPr>
            <a:grpSpLocks/>
          </p:cNvGrpSpPr>
          <p:nvPr/>
        </p:nvGrpSpPr>
        <p:grpSpPr bwMode="auto">
          <a:xfrm>
            <a:off x="0" y="6477000"/>
            <a:ext cx="2209800" cy="381000"/>
            <a:chOff x="0" y="4080"/>
            <a:chExt cx="1260" cy="240"/>
          </a:xfrm>
        </p:grpSpPr>
        <p:pic>
          <p:nvPicPr>
            <p:cNvPr id="51247" name="Picture 47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8" name="Text Box 48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51222" name="Group 49"/>
          <p:cNvGrpSpPr>
            <a:grpSpLocks/>
          </p:cNvGrpSpPr>
          <p:nvPr/>
        </p:nvGrpSpPr>
        <p:grpSpPr bwMode="auto">
          <a:xfrm>
            <a:off x="0" y="3048000"/>
            <a:ext cx="2209800" cy="381000"/>
            <a:chOff x="0" y="4080"/>
            <a:chExt cx="1260" cy="240"/>
          </a:xfrm>
        </p:grpSpPr>
        <p:pic>
          <p:nvPicPr>
            <p:cNvPr id="51245" name="Picture 50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6" name="Text Box 51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$16,000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51223" name="Group 52"/>
          <p:cNvGrpSpPr>
            <a:grpSpLocks/>
          </p:cNvGrpSpPr>
          <p:nvPr/>
        </p:nvGrpSpPr>
        <p:grpSpPr bwMode="auto">
          <a:xfrm>
            <a:off x="0" y="2667000"/>
            <a:ext cx="2209800" cy="381000"/>
            <a:chOff x="0" y="4080"/>
            <a:chExt cx="1260" cy="240"/>
          </a:xfrm>
        </p:grpSpPr>
        <p:pic>
          <p:nvPicPr>
            <p:cNvPr id="51243" name="Picture 53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4" name="Text Box 54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$32,000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51224" name="Group 55"/>
          <p:cNvGrpSpPr>
            <a:grpSpLocks/>
          </p:cNvGrpSpPr>
          <p:nvPr/>
        </p:nvGrpSpPr>
        <p:grpSpPr bwMode="auto">
          <a:xfrm>
            <a:off x="0" y="2286000"/>
            <a:ext cx="2209800" cy="381000"/>
            <a:chOff x="0" y="4080"/>
            <a:chExt cx="1260" cy="240"/>
          </a:xfrm>
        </p:grpSpPr>
        <p:pic>
          <p:nvPicPr>
            <p:cNvPr id="51241" name="Picture 56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2" name="Text Box 57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$64,000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51225" name="Group 58"/>
          <p:cNvGrpSpPr>
            <a:grpSpLocks/>
          </p:cNvGrpSpPr>
          <p:nvPr/>
        </p:nvGrpSpPr>
        <p:grpSpPr bwMode="auto">
          <a:xfrm>
            <a:off x="0" y="1905000"/>
            <a:ext cx="2209800" cy="381000"/>
            <a:chOff x="0" y="4080"/>
            <a:chExt cx="1260" cy="240"/>
          </a:xfrm>
        </p:grpSpPr>
        <p:pic>
          <p:nvPicPr>
            <p:cNvPr id="51239" name="Picture 59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0" name="Text Box 60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$125,000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51226" name="Group 61"/>
          <p:cNvGrpSpPr>
            <a:grpSpLocks/>
          </p:cNvGrpSpPr>
          <p:nvPr/>
        </p:nvGrpSpPr>
        <p:grpSpPr bwMode="auto">
          <a:xfrm>
            <a:off x="0" y="1524000"/>
            <a:ext cx="2209800" cy="381000"/>
            <a:chOff x="0" y="4080"/>
            <a:chExt cx="1260" cy="240"/>
          </a:xfrm>
        </p:grpSpPr>
        <p:pic>
          <p:nvPicPr>
            <p:cNvPr id="51237" name="Picture 62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8" name="Text Box 63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$250,000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51227" name="Group 64"/>
          <p:cNvGrpSpPr>
            <a:grpSpLocks/>
          </p:cNvGrpSpPr>
          <p:nvPr/>
        </p:nvGrpSpPr>
        <p:grpSpPr bwMode="auto">
          <a:xfrm>
            <a:off x="0" y="1143000"/>
            <a:ext cx="2209800" cy="381000"/>
            <a:chOff x="0" y="4080"/>
            <a:chExt cx="1260" cy="240"/>
          </a:xfrm>
        </p:grpSpPr>
        <p:pic>
          <p:nvPicPr>
            <p:cNvPr id="51235" name="Picture 65" descr="answer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0"/>
              <a:ext cx="12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6" name="Text Box 66"/>
            <p:cNvSpPr txBox="1">
              <a:spLocks noChangeArrowheads="1"/>
            </p:cNvSpPr>
            <p:nvPr/>
          </p:nvSpPr>
          <p:spPr bwMode="auto">
            <a:xfrm>
              <a:off x="144" y="408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$500,000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sp>
        <p:nvSpPr>
          <p:cNvPr id="51228" name="Rectangle 73"/>
          <p:cNvSpPr>
            <a:spLocks noGrp="1" noChangeArrowheads="1"/>
          </p:cNvSpPr>
          <p:nvPr>
            <p:ph type="title"/>
          </p:nvPr>
        </p:nvSpPr>
        <p:spPr>
          <a:xfrm>
            <a:off x="2514600" y="533400"/>
            <a:ext cx="6324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Times New Roman" charset="0"/>
              </a:rPr>
              <a:t>Psyc240C </a:t>
            </a:r>
            <a:r>
              <a:rPr lang="en-US" dirty="0">
                <a:solidFill>
                  <a:schemeClr val="bg1"/>
                </a:solidFill>
                <a:latin typeface="Times New Roman" charset="0"/>
              </a:rPr>
              <a:t>Students</a:t>
            </a:r>
            <a:endParaRPr lang="en-US" dirty="0">
              <a:latin typeface="Times New Roman" charset="0"/>
            </a:endParaRPr>
          </a:p>
        </p:txBody>
      </p:sp>
      <p:pic>
        <p:nvPicPr>
          <p:cNvPr id="34890" name="Picture 74" descr="answerbox-c"/>
          <p:cNvPicPr preferRelativeResize="0"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5253110"/>
            <a:ext cx="34274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0" name="Picture 47" descr="answerbo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209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1" name="Text Box 48"/>
          <p:cNvSpPr txBox="1">
            <a:spLocks noChangeArrowheads="1"/>
          </p:cNvSpPr>
          <p:nvPr/>
        </p:nvSpPr>
        <p:spPr bwMode="auto">
          <a:xfrm>
            <a:off x="252413" y="3429000"/>
            <a:ext cx="1684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chemeClr val="bg1"/>
                </a:solidFill>
                <a:latin typeface="Times New Roman" charset="0"/>
              </a:rPr>
              <a:t>$8,000</a:t>
            </a:r>
            <a:endParaRPr lang="en-US" sz="4000">
              <a:solidFill>
                <a:schemeClr val="bg1"/>
              </a:solidFill>
              <a:latin typeface="Times New Roman" charset="0"/>
            </a:endParaRPr>
          </a:p>
        </p:txBody>
      </p:sp>
      <p:grpSp>
        <p:nvGrpSpPr>
          <p:cNvPr id="51232" name="Group 70"/>
          <p:cNvGrpSpPr>
            <a:grpSpLocks/>
          </p:cNvGrpSpPr>
          <p:nvPr/>
        </p:nvGrpSpPr>
        <p:grpSpPr bwMode="auto">
          <a:xfrm>
            <a:off x="0" y="762000"/>
            <a:ext cx="2211388" cy="407988"/>
            <a:chOff x="2252" y="2064"/>
            <a:chExt cx="1393" cy="257"/>
          </a:xfrm>
        </p:grpSpPr>
        <p:pic>
          <p:nvPicPr>
            <p:cNvPr id="51233" name="Picture 71" descr="answerbox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" y="2079"/>
              <a:ext cx="139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4" name="Text Box 72"/>
            <p:cNvSpPr txBox="1">
              <a:spLocks noChangeArrowheads="1"/>
            </p:cNvSpPr>
            <p:nvPr/>
          </p:nvSpPr>
          <p:spPr bwMode="auto">
            <a:xfrm>
              <a:off x="2400" y="2064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Times New Roman" charset="0"/>
                </a:rPr>
                <a:t>$1,000,000</a:t>
              </a:r>
              <a:endParaRPr lang="en-US" sz="40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3789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  <p:bldP spid="34837" grpId="0" animBg="1"/>
      <p:bldP spid="34838" grpId="0" animBg="1"/>
      <p:bldP spid="34839" grpId="0" animBg="1"/>
      <p:bldP spid="348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2"/>
          <p:cNvSpPr>
            <a:spLocks noChangeArrowheads="1"/>
          </p:cNvSpPr>
          <p:nvPr/>
        </p:nvSpPr>
        <p:spPr bwMode="auto">
          <a:xfrm>
            <a:off x="-160338" y="-117475"/>
            <a:ext cx="9502776" cy="71247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850900" y="2057400"/>
            <a:ext cx="7543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b="1">
                <a:solidFill>
                  <a:srgbClr val="FFFF66"/>
                </a:solidFill>
                <a:latin typeface="Times New Roman" charset="0"/>
              </a:rPr>
              <a:t>Congratulations, </a:t>
            </a:r>
            <a:br>
              <a:rPr lang="en-US" sz="6000" b="1">
                <a:solidFill>
                  <a:srgbClr val="FFFF66"/>
                </a:solidFill>
                <a:latin typeface="Times New Roman" charset="0"/>
              </a:rPr>
            </a:br>
            <a:r>
              <a:rPr lang="en-US" sz="6000" b="1">
                <a:solidFill>
                  <a:srgbClr val="FFFF66"/>
                </a:solidFill>
                <a:latin typeface="Times New Roman" charset="0"/>
              </a:rPr>
              <a:t>You Won !</a:t>
            </a:r>
          </a:p>
        </p:txBody>
      </p:sp>
      <p:pic>
        <p:nvPicPr>
          <p:cNvPr id="75781" name="Picture 5" descr="BS0050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5888"/>
            <a:ext cx="15748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 descr="BS0050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1574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 descr="BS0050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1574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9" descr="BS0050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48200"/>
            <a:ext cx="1574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10" descr="BS0050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1574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8" name="Picture 12" descr="BS0050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1574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9" name="Picture 13" descr="BS0050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1574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2" name="Picture 16" descr="BS0050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574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3" name="Picture 17" descr="BS0050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1574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4" name="Picture 18" descr="BS0050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95888"/>
            <a:ext cx="15748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5" name="Picture 19" descr="BS0050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20208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6" name="Picture 20" descr="BS0050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1574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7" name="Picture 21" descr="BS0050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3276600"/>
            <a:ext cx="1574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8" name="Picture 22" descr="BS0050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1574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02" name="Picture 26" descr="BS0050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95888"/>
            <a:ext cx="15748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03" name="Picture 27" descr="BS0050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685800"/>
            <a:ext cx="1574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09" name="Picture 33" descr="BS0050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53000"/>
            <a:ext cx="1574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1" name="Picture 35" descr="BS0050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5195888"/>
            <a:ext cx="15748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5" name="Picture 39" descr="BS00508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1574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0" name="AutoShape 4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2743200"/>
            <a:ext cx="457200" cy="457200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771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mw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5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5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want to learn 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1440549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Feel free to visit our website 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 i="1">
                <a:hlinkClick r:id="rId2" action="ppaction://hlinkfile"/>
              </a:rPr>
              <a:t>dianeghanem.wixsite.com/yemed</a:t>
            </a:r>
            <a:endParaRPr lang="en-US" sz="2400" i="1" dirty="0"/>
          </a:p>
        </p:txBody>
      </p:sp>
      <p:pic>
        <p:nvPicPr>
          <p:cNvPr id="4" name="Picture 3" descr="Screen Shot 2017-11-12 at 6.03.5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r="2296"/>
          <a:stretch/>
        </p:blipFill>
        <p:spPr>
          <a:xfrm>
            <a:off x="4629873" y="3426519"/>
            <a:ext cx="4262791" cy="3191150"/>
          </a:xfrm>
          <a:prstGeom prst="rect">
            <a:avLst/>
          </a:prstGeom>
          <a:ln>
            <a:solidFill>
              <a:srgbClr val="006666"/>
            </a:solidFill>
          </a:ln>
        </p:spPr>
      </p:pic>
      <p:pic>
        <p:nvPicPr>
          <p:cNvPr id="5" name="Picture 4" descr="Screen Shot 2017-11-12 at 6.05.5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r="4639"/>
          <a:stretch/>
        </p:blipFill>
        <p:spPr>
          <a:xfrm>
            <a:off x="317476" y="3426519"/>
            <a:ext cx="4140429" cy="319115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1358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want to learn 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144054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Feel free to visit our website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>
                <a:hlinkClick r:id="rId2" action="ppaction://hlinkfile"/>
              </a:rPr>
              <a:t>dianeghanem.wixsite.com/</a:t>
            </a:r>
            <a:r>
              <a:rPr lang="en-US" sz="2400" i="1" dirty="0" err="1" smtClean="0">
                <a:hlinkClick r:id="rId2" action="ppaction://hlinkfile"/>
              </a:rPr>
              <a:t>yemed</a:t>
            </a:r>
            <a:endParaRPr lang="en-US" sz="2400" i="1" dirty="0"/>
          </a:p>
        </p:txBody>
      </p:sp>
      <p:pic>
        <p:nvPicPr>
          <p:cNvPr id="6" name="Picture 5" descr="Screen Shot 2017-11-12 at 4.0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40" y="5917664"/>
            <a:ext cx="2714660" cy="940336"/>
          </a:xfrm>
          <a:prstGeom prst="rect">
            <a:avLst/>
          </a:prstGeom>
        </p:spPr>
      </p:pic>
      <p:pic>
        <p:nvPicPr>
          <p:cNvPr id="7" name="Picture 6" descr="Screen Shot 2017-11-12 at 6.27.3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/>
          <a:stretch/>
        </p:blipFill>
        <p:spPr>
          <a:xfrm>
            <a:off x="1462610" y="3426519"/>
            <a:ext cx="4232838" cy="319115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5836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15200" cy="4114800"/>
          </a:xfrm>
        </p:spPr>
        <p:txBody>
          <a:bodyPr/>
          <a:lstStyle/>
          <a:p>
            <a:pPr>
              <a:buClr>
                <a:srgbClr val="0090F2"/>
              </a:buClr>
              <a:buSzPct val="100000"/>
              <a:buBlip>
                <a:blip r:embed="rId3"/>
              </a:buBlip>
            </a:pPr>
            <a:r>
              <a:rPr lang="en-US" sz="2400" dirty="0" smtClean="0">
                <a:solidFill>
                  <a:srgbClr val="BFBFBF"/>
                </a:solidFill>
              </a:rPr>
              <a:t>The “</a:t>
            </a:r>
            <a:r>
              <a:rPr lang="en-US" sz="2400" dirty="0" err="1" smtClean="0">
                <a:solidFill>
                  <a:srgbClr val="BFBFBF"/>
                </a:solidFill>
              </a:rPr>
              <a:t>YeMed</a:t>
            </a:r>
            <a:r>
              <a:rPr lang="en-US" sz="2400" dirty="0" smtClean="0">
                <a:solidFill>
                  <a:srgbClr val="BFBFBF"/>
                </a:solidFill>
              </a:rPr>
              <a:t>” plan</a:t>
            </a:r>
            <a:br>
              <a:rPr lang="en-US" sz="2400" dirty="0" smtClean="0">
                <a:solidFill>
                  <a:srgbClr val="BFBFBF"/>
                </a:solidFill>
              </a:rPr>
            </a:br>
            <a:endParaRPr lang="en-US" sz="2400" dirty="0" smtClean="0">
              <a:solidFill>
                <a:srgbClr val="BFBFBF"/>
              </a:solidFill>
            </a:endParaRPr>
          </a:p>
          <a:p>
            <a:pPr>
              <a:buClr>
                <a:srgbClr val="0090F2"/>
              </a:buClr>
              <a:buSzPct val="100000"/>
              <a:buBlip>
                <a:blip r:embed="rId3"/>
              </a:buBlip>
            </a:pPr>
            <a:r>
              <a:rPr lang="en-US" sz="2400" dirty="0" smtClean="0">
                <a:solidFill>
                  <a:srgbClr val="BFBFBF"/>
                </a:solidFill>
              </a:rPr>
              <a:t>How much do you know about </a:t>
            </a:r>
            <a:r>
              <a:rPr lang="en-US" sz="2400" dirty="0" err="1" smtClean="0">
                <a:solidFill>
                  <a:srgbClr val="BFBFBF"/>
                </a:solidFill>
              </a:rPr>
              <a:t>YeMed</a:t>
            </a:r>
            <a:r>
              <a:rPr lang="en-US" sz="2400" dirty="0" smtClean="0">
                <a:solidFill>
                  <a:srgbClr val="BFBFBF"/>
                </a:solidFill>
              </a:rPr>
              <a:t>?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>
              <a:buClr>
                <a:srgbClr val="0090F2"/>
              </a:buClr>
              <a:buSzPct val="100000"/>
              <a:buBlip>
                <a:blip r:embed="rId3"/>
              </a:buBlip>
            </a:pPr>
            <a:r>
              <a:rPr lang="en-US" sz="2400" dirty="0" smtClean="0"/>
              <a:t>References</a:t>
            </a:r>
            <a:endParaRPr lang="en-US" sz="2400" dirty="0"/>
          </a:p>
          <a:p>
            <a:pPr>
              <a:buClr>
                <a:srgbClr val="0090F2"/>
              </a:buClr>
              <a:buSzPct val="100000"/>
              <a:buBlip>
                <a:blip r:embed="rId3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3827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1700" dirty="0" smtClean="0">
                <a:latin typeface="Verdana"/>
                <a:cs typeface="Verdana"/>
              </a:rPr>
              <a:t>Children </a:t>
            </a:r>
            <a:r>
              <a:rPr lang="en-US" sz="1700" dirty="0">
                <a:latin typeface="Verdana"/>
                <a:cs typeface="Verdana"/>
              </a:rPr>
              <a:t>on the Brink. (2016, March 29). Retrieved September 7, 2017, from </a:t>
            </a:r>
            <a:r>
              <a:rPr lang="en-US" sz="1700" dirty="0">
                <a:latin typeface="Verdana"/>
                <a:cs typeface="Verdana"/>
                <a:hlinkClick r:id="rId3"/>
              </a:rPr>
              <a:t>http://www.unicef.org/media/files/</a:t>
            </a:r>
            <a:r>
              <a:rPr lang="en-US" sz="1700" dirty="0" smtClean="0">
                <a:latin typeface="Verdana"/>
                <a:cs typeface="Verdana"/>
                <a:hlinkClick r:id="rId3"/>
              </a:rPr>
              <a:t>Yemen_FINAL.PDF</a:t>
            </a:r>
            <a:endParaRPr lang="en-US" sz="1700" dirty="0" smtClean="0">
              <a:latin typeface="Verdana"/>
              <a:cs typeface="Verdana"/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1700" dirty="0" smtClean="0">
                <a:latin typeface="Verdana"/>
                <a:cs typeface="Verdana"/>
              </a:rPr>
              <a:t>Key </a:t>
            </a:r>
            <a:r>
              <a:rPr lang="en-US" sz="1700" dirty="0">
                <a:latin typeface="Verdana"/>
                <a:cs typeface="Verdana"/>
              </a:rPr>
              <a:t>facts about the war in Yemen. (2016, August 1). Retrieved September 8, 2017, from </a:t>
            </a:r>
            <a:r>
              <a:rPr lang="en-US" sz="1700" dirty="0">
                <a:latin typeface="Verdana"/>
                <a:cs typeface="Verdana"/>
                <a:hlinkClick r:id="rId4"/>
              </a:rPr>
              <a:t>http://www.aljazeera.com/news/2016/06/key-facts-war-yemen-160607112342462.</a:t>
            </a:r>
            <a:r>
              <a:rPr lang="en-US" sz="1700" dirty="0" smtClean="0">
                <a:latin typeface="Verdana"/>
                <a:cs typeface="Verdana"/>
                <a:hlinkClick r:id="rId4"/>
              </a:rPr>
              <a:t>html</a:t>
            </a:r>
            <a:endParaRPr lang="en-US" sz="1700" dirty="0" smtClean="0">
              <a:latin typeface="Verdana"/>
              <a:cs typeface="Verdana"/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1700" dirty="0" smtClean="0">
                <a:latin typeface="Verdana"/>
                <a:cs typeface="Verdana"/>
              </a:rPr>
              <a:t>UN </a:t>
            </a:r>
            <a:r>
              <a:rPr lang="en-US" sz="1700" dirty="0">
                <a:latin typeface="Verdana"/>
                <a:cs typeface="Verdana"/>
              </a:rPr>
              <a:t>relief wing allocates $58 million for life-saving assistance in war-torn Yemen. (2016, December 09). Retrieved September 7, 2017, from </a:t>
            </a:r>
            <a:r>
              <a:rPr lang="en-US" sz="1700" dirty="0">
                <a:latin typeface="Verdana"/>
                <a:cs typeface="Verdana"/>
                <a:hlinkClick r:id="rId5"/>
              </a:rPr>
              <a:t>http://www.un.org/apps/news/story.asp?NewsID=55765#.</a:t>
            </a:r>
            <a:r>
              <a:rPr lang="en-US" sz="1700" dirty="0" smtClean="0">
                <a:latin typeface="Verdana"/>
                <a:cs typeface="Verdana"/>
                <a:hlinkClick r:id="rId5"/>
              </a:rPr>
              <a:t>WbKd7mXsfwz</a:t>
            </a:r>
            <a:endParaRPr lang="en-US" sz="1700" dirty="0" smtClean="0">
              <a:latin typeface="Verdana"/>
              <a:cs typeface="Verdana"/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1700" dirty="0" smtClean="0">
                <a:latin typeface="Verdana"/>
                <a:cs typeface="Verdana"/>
              </a:rPr>
              <a:t>UNICEF </a:t>
            </a:r>
            <a:r>
              <a:rPr lang="en-US" sz="1700" dirty="0">
                <a:latin typeface="Verdana"/>
                <a:cs typeface="Verdana"/>
              </a:rPr>
              <a:t>Yemen Humanitarian Situation Report (March 2017). (2017, April 28). Retrieved September 7, 2017, from </a:t>
            </a:r>
            <a:r>
              <a:rPr lang="en-US" sz="1700" dirty="0">
                <a:latin typeface="Verdana"/>
                <a:cs typeface="Verdana"/>
                <a:hlinkClick r:id="rId6"/>
              </a:rPr>
              <a:t>http://reliefweb.int/report/yemen/unicef-yemen-humanitarian-situation-report-march-2017</a:t>
            </a:r>
            <a:r>
              <a:rPr lang="en-US" sz="1700" dirty="0">
                <a:latin typeface="Verdana"/>
                <a:cs typeface="Verdana"/>
              </a:rPr>
              <a:t> </a:t>
            </a:r>
            <a:endParaRPr lang="en-US" sz="1700" dirty="0" smtClean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4215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15200" cy="4114800"/>
          </a:xfrm>
        </p:spPr>
        <p:txBody>
          <a:bodyPr/>
          <a:lstStyle/>
          <a:p>
            <a:pPr>
              <a:buClr>
                <a:srgbClr val="0090F2"/>
              </a:buClr>
              <a:buSzPct val="100000"/>
              <a:buBlip>
                <a:blip r:embed="rId3"/>
              </a:buBlip>
            </a:pPr>
            <a:r>
              <a:rPr lang="en-US" sz="2400" dirty="0" smtClean="0"/>
              <a:t>The “</a:t>
            </a:r>
            <a:r>
              <a:rPr lang="en-US" sz="2400" dirty="0" err="1" smtClean="0"/>
              <a:t>YeMed</a:t>
            </a:r>
            <a:r>
              <a:rPr lang="en-US" sz="2400" dirty="0" smtClean="0"/>
              <a:t>” plan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3"/>
              </a:buBlip>
            </a:pPr>
            <a:r>
              <a:rPr lang="en-US" sz="2400" dirty="0" smtClean="0"/>
              <a:t>How much do you know about </a:t>
            </a:r>
            <a:r>
              <a:rPr lang="en-US" sz="2400" dirty="0" err="1" smtClean="0"/>
              <a:t>YeMed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endParaRPr lang="en-US" sz="2400" dirty="0"/>
          </a:p>
          <a:p>
            <a:pPr>
              <a:buClr>
                <a:srgbClr val="0090F2"/>
              </a:buClr>
              <a:buSzPct val="100000"/>
              <a:buBlip>
                <a:blip r:embed="rId3"/>
              </a:buBlip>
            </a:pPr>
            <a:r>
              <a:rPr lang="en-US" sz="2400" dirty="0" smtClean="0"/>
              <a:t>References</a:t>
            </a:r>
            <a:endParaRPr lang="en-US" sz="2400" dirty="0"/>
          </a:p>
          <a:p>
            <a:pPr>
              <a:buClr>
                <a:srgbClr val="0090F2"/>
              </a:buClr>
              <a:buSzPct val="100000"/>
              <a:buBlip>
                <a:blip r:embed="rId3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1149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1700" dirty="0" smtClean="0">
                <a:latin typeface="Verdana"/>
                <a:cs typeface="Verdana"/>
              </a:rPr>
              <a:t>United </a:t>
            </a:r>
            <a:r>
              <a:rPr lang="en-US" sz="1700" dirty="0">
                <a:latin typeface="Verdana"/>
                <a:cs typeface="Verdana"/>
              </a:rPr>
              <a:t>Nations High Commissioner for Refugees. (</a:t>
            </a:r>
            <a:r>
              <a:rPr lang="en-US" sz="1700" dirty="0" err="1">
                <a:latin typeface="Verdana"/>
                <a:cs typeface="Verdana"/>
              </a:rPr>
              <a:t>n.d.</a:t>
            </a:r>
            <a:r>
              <a:rPr lang="en-US" sz="1700" dirty="0">
                <a:latin typeface="Verdana"/>
                <a:cs typeface="Verdana"/>
              </a:rPr>
              <a:t>). Yemen Emergency. Retrieved September 07, 2017, from </a:t>
            </a:r>
            <a:r>
              <a:rPr lang="en-US" sz="1700" dirty="0">
                <a:latin typeface="Verdana"/>
                <a:cs typeface="Verdana"/>
                <a:hlinkClick r:id="rId3"/>
              </a:rPr>
              <a:t>http://www.unhcr.org/yemen-</a:t>
            </a:r>
            <a:r>
              <a:rPr lang="en-US" sz="1700" dirty="0" smtClean="0">
                <a:latin typeface="Verdana"/>
                <a:cs typeface="Verdana"/>
                <a:hlinkClick r:id="rId3"/>
              </a:rPr>
              <a:t>emergency.html</a:t>
            </a:r>
            <a:endParaRPr lang="en-US" sz="1700" dirty="0" smtClean="0">
              <a:latin typeface="Verdana"/>
              <a:cs typeface="Verdana"/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1700" dirty="0" smtClean="0">
                <a:latin typeface="Verdana"/>
                <a:cs typeface="Verdana"/>
              </a:rPr>
              <a:t>Yemen </a:t>
            </a:r>
            <a:r>
              <a:rPr lang="en-US" sz="1700" dirty="0">
                <a:latin typeface="Verdana"/>
                <a:cs typeface="Verdana"/>
              </a:rPr>
              <a:t>| Save the Children. (</a:t>
            </a:r>
            <a:r>
              <a:rPr lang="en-US" sz="1700" dirty="0" err="1">
                <a:latin typeface="Verdana"/>
                <a:cs typeface="Verdana"/>
              </a:rPr>
              <a:t>n.d.</a:t>
            </a:r>
            <a:r>
              <a:rPr lang="en-US" sz="1700" dirty="0">
                <a:latin typeface="Verdana"/>
                <a:cs typeface="Verdana"/>
              </a:rPr>
              <a:t>). Retrieved September 6, 2017, from </a:t>
            </a:r>
            <a:r>
              <a:rPr lang="en-US" sz="1700" dirty="0">
                <a:latin typeface="Verdana"/>
                <a:cs typeface="Verdana"/>
                <a:hlinkClick r:id="rId4"/>
              </a:rPr>
              <a:t>https://yemen.savethechildren.net</a:t>
            </a:r>
            <a:r>
              <a:rPr lang="en-US" sz="1700" dirty="0" smtClean="0">
                <a:latin typeface="Verdana"/>
                <a:cs typeface="Verdana"/>
                <a:hlinkClick r:id="rId4"/>
              </a:rPr>
              <a:t>/</a:t>
            </a:r>
            <a:endParaRPr lang="en-US" sz="1700" dirty="0" smtClean="0">
              <a:latin typeface="Verdana"/>
              <a:cs typeface="Verdana"/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1700" dirty="0" smtClean="0">
                <a:latin typeface="Verdana"/>
                <a:cs typeface="Verdana"/>
              </a:rPr>
              <a:t>Yemen </a:t>
            </a:r>
            <a:r>
              <a:rPr lang="en-US" sz="1700" dirty="0">
                <a:latin typeface="Verdana"/>
                <a:cs typeface="Verdana"/>
              </a:rPr>
              <a:t>conflict: How bad is the humanitarian situation? (2017, March 28). Retrieved September 8, 2017, from </a:t>
            </a:r>
            <a:r>
              <a:rPr lang="en-US" sz="1700" dirty="0">
                <a:latin typeface="Verdana"/>
                <a:cs typeface="Verdana"/>
                <a:hlinkClick r:id="rId5"/>
              </a:rPr>
              <a:t>http://www.bbc.com/news/world-middle-east-</a:t>
            </a:r>
            <a:r>
              <a:rPr lang="en-US" sz="1700" dirty="0" smtClean="0">
                <a:latin typeface="Verdana"/>
                <a:cs typeface="Verdana"/>
                <a:hlinkClick r:id="rId5"/>
              </a:rPr>
              <a:t>34011187</a:t>
            </a:r>
            <a:endParaRPr lang="en-US" sz="1700" dirty="0" smtClean="0">
              <a:latin typeface="Verdana"/>
              <a:cs typeface="Verdana"/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1700" dirty="0" smtClean="0">
                <a:latin typeface="Verdana"/>
                <a:cs typeface="Verdana"/>
              </a:rPr>
              <a:t>Yemen </a:t>
            </a:r>
            <a:r>
              <a:rPr lang="en-US" sz="1700" dirty="0">
                <a:latin typeface="Verdana"/>
                <a:cs typeface="Verdana"/>
              </a:rPr>
              <a:t>Crisis Regional Response. (2016, May 31). Retrieved September 8, 2017, from </a:t>
            </a:r>
            <a:r>
              <a:rPr lang="en-US" sz="1700" dirty="0">
                <a:latin typeface="Verdana"/>
                <a:cs typeface="Verdana"/>
                <a:hlinkClick r:id="rId6"/>
              </a:rPr>
              <a:t>https://www.iom.int/sites/default/files/situation_reports/file/IOM-Yemen-Crisis-Regional-Response-Situation-Report-31-May-2016.</a:t>
            </a:r>
            <a:r>
              <a:rPr lang="en-US" sz="1700" dirty="0" smtClean="0">
                <a:latin typeface="Verdana"/>
                <a:cs typeface="Verdana"/>
                <a:hlinkClick r:id="rId6"/>
              </a:rPr>
              <a:t>pdf</a:t>
            </a:r>
            <a:endParaRPr lang="en-US" sz="1700" dirty="0" smtClean="0">
              <a:latin typeface="Verdana"/>
              <a:cs typeface="Verdana"/>
            </a:endParaRPr>
          </a:p>
          <a:p>
            <a:pPr marL="0" indent="0">
              <a:buNone/>
            </a:pPr>
            <a:endParaRPr lang="en-US" sz="1700" dirty="0" smtClean="0">
              <a:latin typeface="Verdana"/>
              <a:cs typeface="Verdana"/>
            </a:endParaRPr>
          </a:p>
          <a:p>
            <a:pPr marL="0" indent="0">
              <a:buClr>
                <a:srgbClr val="0090F2"/>
              </a:buClr>
              <a:buSzPct val="100000"/>
              <a:buNone/>
            </a:pPr>
            <a:endParaRPr lang="en-US" sz="1700" dirty="0" smtClean="0">
              <a:latin typeface="Verdana"/>
              <a:cs typeface="Verdana"/>
            </a:endParaRPr>
          </a:p>
          <a:p>
            <a:pPr marL="0" indent="0">
              <a:buClr>
                <a:srgbClr val="0090F2"/>
              </a:buClr>
              <a:buSzPct val="100000"/>
              <a:buNone/>
            </a:pPr>
            <a:endParaRPr lang="en-US" sz="1700" dirty="0" smtClean="0">
              <a:latin typeface="Verdana"/>
              <a:cs typeface="Verdana"/>
            </a:endParaRPr>
          </a:p>
          <a:p>
            <a:pPr marL="0" indent="0">
              <a:buNone/>
            </a:pPr>
            <a:endParaRPr lang="en-US" sz="1700" dirty="0" smtClean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2614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1700" dirty="0">
                <a:latin typeface="Verdana"/>
                <a:cs typeface="Verdana"/>
              </a:rPr>
              <a:t>Yemen: 'World's worst cholera outbreak' mapped. (2017, September 5). Retrieved September 07, 2017, from </a:t>
            </a:r>
            <a:r>
              <a:rPr lang="en-US" sz="1700" dirty="0">
                <a:latin typeface="Verdana"/>
                <a:cs typeface="Verdana"/>
                <a:hlinkClick r:id="rId3"/>
              </a:rPr>
              <a:t>http://www.aljazeera.com/indepth/interactive/2017/06/yemen-world-worst-cholera-outbreak-mapped-170627110239483.html</a:t>
            </a:r>
            <a:endParaRPr lang="en-US" sz="1700" dirty="0">
              <a:latin typeface="Verdana"/>
              <a:cs typeface="Verdana"/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1700" dirty="0" smtClean="0">
                <a:latin typeface="Verdana"/>
                <a:cs typeface="Verdana"/>
              </a:rPr>
              <a:t>Yemen</a:t>
            </a:r>
            <a:r>
              <a:rPr lang="en-US" sz="1700" dirty="0">
                <a:latin typeface="Verdana"/>
                <a:cs typeface="Verdana"/>
              </a:rPr>
              <a:t>: War in the time of cholera. (2017, August 16). Retrieved September 7, 2017, from </a:t>
            </a:r>
            <a:r>
              <a:rPr lang="en-US" sz="1700" dirty="0">
                <a:latin typeface="Verdana"/>
                <a:cs typeface="Verdana"/>
                <a:hlinkClick r:id="rId4"/>
              </a:rPr>
              <a:t>https://www.icrc.org/en/document/yemen-war-time-</a:t>
            </a:r>
            <a:r>
              <a:rPr lang="en-US" sz="1700" dirty="0" smtClean="0">
                <a:latin typeface="Verdana"/>
                <a:cs typeface="Verdana"/>
                <a:hlinkClick r:id="rId4"/>
              </a:rPr>
              <a:t>cholera</a:t>
            </a:r>
            <a:endParaRPr lang="en-US" sz="1700" dirty="0" smtClean="0">
              <a:latin typeface="Verdana"/>
              <a:cs typeface="Verdana"/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1700" dirty="0" smtClean="0">
                <a:latin typeface="Verdana"/>
                <a:cs typeface="Verdana"/>
              </a:rPr>
              <a:t>Yemen</a:t>
            </a:r>
            <a:r>
              <a:rPr lang="en-US" sz="1700" dirty="0">
                <a:latin typeface="Verdana"/>
                <a:cs typeface="Verdana"/>
              </a:rPr>
              <a:t>. (2017, July 28). Retrieved September 8, 2017, from </a:t>
            </a:r>
            <a:r>
              <a:rPr lang="en-US" sz="1700" dirty="0">
                <a:latin typeface="Verdana"/>
                <a:cs typeface="Verdana"/>
                <a:hlinkClick r:id="rId5"/>
              </a:rPr>
              <a:t>http://www.unicef.org/appeals/</a:t>
            </a:r>
            <a:r>
              <a:rPr lang="en-US" sz="1700" dirty="0" smtClean="0">
                <a:latin typeface="Verdana"/>
                <a:cs typeface="Verdana"/>
                <a:hlinkClick r:id="rId5"/>
              </a:rPr>
              <a:t>yemen.html</a:t>
            </a:r>
            <a:endParaRPr lang="en-US" sz="1700" dirty="0" smtClean="0">
              <a:latin typeface="Verdana"/>
              <a:cs typeface="Verdana"/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1700" dirty="0" smtClean="0">
                <a:latin typeface="Verdana"/>
                <a:cs typeface="Verdana"/>
              </a:rPr>
              <a:t>Yemen</a:t>
            </a:r>
            <a:r>
              <a:rPr lang="en-US" sz="1700" dirty="0">
                <a:latin typeface="Verdana"/>
                <a:cs typeface="Verdana"/>
              </a:rPr>
              <a:t>. (</a:t>
            </a:r>
            <a:r>
              <a:rPr lang="en-US" sz="1700" dirty="0" err="1">
                <a:latin typeface="Verdana"/>
                <a:cs typeface="Verdana"/>
              </a:rPr>
              <a:t>n.d.</a:t>
            </a:r>
            <a:r>
              <a:rPr lang="en-US" sz="1700" dirty="0">
                <a:latin typeface="Verdana"/>
                <a:cs typeface="Verdana"/>
              </a:rPr>
              <a:t>). Retrieved September 7, 2017, from http://www1.wfp.org/countries/</a:t>
            </a:r>
            <a:r>
              <a:rPr lang="en-US" sz="1700" dirty="0" err="1">
                <a:latin typeface="Verdana"/>
                <a:cs typeface="Verdana"/>
              </a:rPr>
              <a:t>yemen</a:t>
            </a:r>
            <a:endParaRPr lang="en-US" sz="1700" dirty="0">
              <a:latin typeface="Verdana"/>
              <a:cs typeface="Verdana"/>
            </a:endParaRPr>
          </a:p>
          <a:p>
            <a:pPr marL="0" indent="0">
              <a:buNone/>
            </a:pPr>
            <a:endParaRPr lang="en-US" sz="1700" dirty="0" smtClean="0">
              <a:latin typeface="Verdana"/>
              <a:cs typeface="Verdana"/>
            </a:endParaRPr>
          </a:p>
          <a:p>
            <a:pPr marL="0" indent="0">
              <a:buClr>
                <a:srgbClr val="0090F2"/>
              </a:buClr>
              <a:buSzPct val="100000"/>
              <a:buNone/>
            </a:pPr>
            <a:endParaRPr lang="en-US" sz="1700" dirty="0" smtClean="0">
              <a:latin typeface="Verdana"/>
              <a:cs typeface="Verdana"/>
            </a:endParaRPr>
          </a:p>
          <a:p>
            <a:pPr marL="0" indent="0">
              <a:buClr>
                <a:srgbClr val="0090F2"/>
              </a:buClr>
              <a:buSzPct val="100000"/>
              <a:buNone/>
            </a:pPr>
            <a:endParaRPr lang="en-US" sz="1700" dirty="0" smtClean="0">
              <a:latin typeface="Verdana"/>
              <a:cs typeface="Verdana"/>
            </a:endParaRPr>
          </a:p>
          <a:p>
            <a:pPr marL="0" indent="0">
              <a:buNone/>
            </a:pPr>
            <a:endParaRPr lang="en-US" sz="1700" dirty="0" smtClean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7723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400" dirty="0" smtClean="0">
                <a:cs typeface="Times New Roman" pitchFamily="18" charset="0"/>
              </a:rPr>
              <a:t>“Health Care is the maintenance and improvement of physical and mental health, especially through the provision of 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Merriam Webster dictionary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2971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Times New Roman" pitchFamily="18" charset="0"/>
              </a:rPr>
              <a:t>medical services.”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141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15200" cy="4953000"/>
          </a:xfrm>
        </p:spPr>
        <p:txBody>
          <a:bodyPr/>
          <a:lstStyle/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/>
              <a:t>Situation overview</a:t>
            </a:r>
          </a:p>
          <a:p>
            <a:pPr marL="862013" indent="-457200">
              <a:buClr>
                <a:srgbClr val="0090F2"/>
              </a:buClr>
              <a:buSzPct val="65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Factors contributing to the lack of access to medical care for Yemeni children</a:t>
            </a: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Infrastructure breakdown</a:t>
            </a: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Crisis illness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862013" indent="-457200">
              <a:buClr>
                <a:srgbClr val="0090F2"/>
              </a:buClr>
              <a:buSzPct val="65000"/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Cholera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outbreak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Current interventions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 marL="862013" indent="-457200">
              <a:buClr>
                <a:srgbClr val="0090F2"/>
              </a:buClr>
              <a:buSzPct val="65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None/>
            </a:pPr>
            <a:endParaRPr lang="en-US" sz="2400" dirty="0" smtClean="0"/>
          </a:p>
          <a:p>
            <a:pPr>
              <a:buClr>
                <a:srgbClr val="0090F2"/>
              </a:buClr>
              <a:buSzPct val="100000"/>
              <a:buBlip>
                <a:blip r:embed="rId2"/>
              </a:buBlip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9793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Yemen’s pre-conflict situation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Yemen’s conflict situation: world’s single largest </a:t>
            </a:r>
            <a:r>
              <a:rPr lang="en-US" sz="2400" dirty="0"/>
              <a:t>humanitarian </a:t>
            </a:r>
            <a:r>
              <a:rPr lang="en-US" sz="2400" dirty="0" smtClean="0"/>
              <a:t>crisis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ffecting 91% of Yemen’s cities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riple threat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919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206932"/>
              </p:ext>
            </p:extLst>
          </p:nvPr>
        </p:nvGraphicFramePr>
        <p:xfrm>
          <a:off x="1370013" y="1827213"/>
          <a:ext cx="731361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1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Yemen’s pre-conflict situation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Yemen’s conflict situation: world’s single largest </a:t>
            </a:r>
            <a:r>
              <a:rPr lang="en-US" sz="2400" dirty="0"/>
              <a:t>humanitarian </a:t>
            </a:r>
            <a:r>
              <a:rPr lang="en-US" sz="2400" dirty="0" smtClean="0"/>
              <a:t>crisis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ffecting 91% of Yemen’s cities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riple threat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8.1 million Yemeni children lack access to basic healthcare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017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rcles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circles.thmx</Template>
  <TotalTime>2003</TotalTime>
  <Words>1249</Words>
  <Application>Microsoft Macintosh PowerPoint</Application>
  <PresentationFormat>On-screen Show (4:3)</PresentationFormat>
  <Paragraphs>390</Paragraphs>
  <Slides>41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circles</vt:lpstr>
      <vt:lpstr>Clip</vt:lpstr>
      <vt:lpstr>Lack of Medical Care for Yemeni Children</vt:lpstr>
      <vt:lpstr>Lack of Medical Care for Yemeni Children</vt:lpstr>
      <vt:lpstr>Outline</vt:lpstr>
      <vt:lpstr>Outline</vt:lpstr>
      <vt:lpstr>Definition</vt:lpstr>
      <vt:lpstr>Outline</vt:lpstr>
      <vt:lpstr>Situation overview</vt:lpstr>
      <vt:lpstr>Situation overview</vt:lpstr>
      <vt:lpstr>Situation overview</vt:lpstr>
      <vt:lpstr>Situation overview</vt:lpstr>
      <vt:lpstr>Outline</vt:lpstr>
      <vt:lpstr>Outline</vt:lpstr>
      <vt:lpstr>Infrastructure breakdown</vt:lpstr>
      <vt:lpstr>Infrastructure breakdown</vt:lpstr>
      <vt:lpstr>Outline</vt:lpstr>
      <vt:lpstr>Crisis illness</vt:lpstr>
      <vt:lpstr>Crisis illness</vt:lpstr>
      <vt:lpstr>Outline</vt:lpstr>
      <vt:lpstr>PowerPoint Presentation</vt:lpstr>
      <vt:lpstr>Cholera outbreak</vt:lpstr>
      <vt:lpstr>Outline</vt:lpstr>
      <vt:lpstr>Current interventions</vt:lpstr>
      <vt:lpstr>Outline</vt:lpstr>
      <vt:lpstr>The “YeMed” plan</vt:lpstr>
      <vt:lpstr>Core Beliefs</vt:lpstr>
      <vt:lpstr>The “YeMed” plan</vt:lpstr>
      <vt:lpstr>Outline</vt:lpstr>
      <vt:lpstr>PowerPoint Presentation</vt:lpstr>
      <vt:lpstr>PowerPoint Presentation</vt:lpstr>
      <vt:lpstr>PowerPoint Presentation</vt:lpstr>
      <vt:lpstr>Psyc240C Students</vt:lpstr>
      <vt:lpstr>PowerPoint Presentation</vt:lpstr>
      <vt:lpstr>PowerPoint Presentation</vt:lpstr>
      <vt:lpstr>Psyc240C Students</vt:lpstr>
      <vt:lpstr>PowerPoint Presentation</vt:lpstr>
      <vt:lpstr>Still want to learn more?</vt:lpstr>
      <vt:lpstr>Still want to learn more?</vt:lpstr>
      <vt:lpstr>Outline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Lack of Medical Care for Yemeni Children</dc:title>
  <dc:creator>Lady D</dc:creator>
  <cp:lastModifiedBy>Lady D</cp:lastModifiedBy>
  <cp:revision>41</cp:revision>
  <dcterms:created xsi:type="dcterms:W3CDTF">2017-11-11T18:17:14Z</dcterms:created>
  <dcterms:modified xsi:type="dcterms:W3CDTF">2017-11-13T13:16:32Z</dcterms:modified>
</cp:coreProperties>
</file>